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8" r:id="rId2"/>
    <p:sldId id="357" r:id="rId3"/>
    <p:sldId id="358" r:id="rId4"/>
    <p:sldId id="359" r:id="rId5"/>
    <p:sldId id="362" r:id="rId6"/>
    <p:sldId id="329" r:id="rId7"/>
    <p:sldId id="369" r:id="rId8"/>
    <p:sldId id="363" r:id="rId9"/>
    <p:sldId id="364" r:id="rId10"/>
    <p:sldId id="360" r:id="rId11"/>
    <p:sldId id="367" r:id="rId12"/>
    <p:sldId id="361" r:id="rId13"/>
    <p:sldId id="370" r:id="rId14"/>
    <p:sldId id="368" r:id="rId15"/>
    <p:sldId id="371" r:id="rId16"/>
    <p:sldId id="373" r:id="rId17"/>
    <p:sldId id="375" r:id="rId18"/>
    <p:sldId id="374" r:id="rId19"/>
    <p:sldId id="372" r:id="rId20"/>
    <p:sldId id="366" r:id="rId21"/>
    <p:sldId id="36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updated slide (2/3/2016 email); AL formatting edits 06Feb </a:t>
            </a:r>
          </a:p>
        </p:txBody>
      </p:sp>
      <p:sp>
        <p:nvSpPr>
          <p:cNvPr id="4" name="Slide Number Placeholder 3"/>
          <p:cNvSpPr>
            <a:spLocks noGrp="1"/>
          </p:cNvSpPr>
          <p:nvPr>
            <p:ph type="sldNum" sz="quarter" idx="10"/>
          </p:nvPr>
        </p:nvSpPr>
        <p:spPr/>
        <p:txBody>
          <a:bodyPr/>
          <a:lstStyle/>
          <a:p>
            <a:pPr>
              <a:defRPr/>
            </a:pPr>
            <a:fld id="{CC5D57BF-9709-4F95-A032-C1177D04A7B5}" type="slidenum">
              <a:rPr lang="en-US" smtClean="0"/>
              <a:pPr>
                <a:defRPr/>
              </a:pPr>
              <a:t>6</a:t>
            </a:fld>
            <a:endParaRPr lang="en-US"/>
          </a:p>
        </p:txBody>
      </p:sp>
    </p:spTree>
    <p:extLst>
      <p:ext uri="{BB962C8B-B14F-4D97-AF65-F5344CB8AC3E}">
        <p14:creationId xmlns:p14="http://schemas.microsoft.com/office/powerpoint/2010/main" val="194799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8</a:t>
            </a:fld>
            <a:endParaRPr lang="en-US" dirty="0"/>
          </a:p>
        </p:txBody>
      </p:sp>
    </p:spTree>
    <p:extLst>
      <p:ext uri="{BB962C8B-B14F-4D97-AF65-F5344CB8AC3E}">
        <p14:creationId xmlns:p14="http://schemas.microsoft.com/office/powerpoint/2010/main" val="1899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8070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p:spPr>
        <p:txBody>
          <a:bodyPr/>
          <a:lstStyle/>
          <a:p>
            <a:endParaRPr lang="en-US">
              <a:latin typeface="Times" pitchFamily="-104" charset="0"/>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B9B816CE-CB8D-B248-83F6-819F55F70105}" type="slidenum">
              <a:rPr lang="en-US" smtClean="0">
                <a:solidFill>
                  <a:srgbClr val="000000"/>
                </a:solidFill>
                <a:latin typeface="Times" pitchFamily="-104" charset="0"/>
              </a:rPr>
              <a:pPr/>
              <a:t>19</a:t>
            </a:fld>
            <a:endParaRPr lang="en-US">
              <a:solidFill>
                <a:srgbClr val="000000"/>
              </a:solidFill>
              <a:latin typeface="Times" pitchFamily="-104" charset="0"/>
            </a:endParaRPr>
          </a:p>
        </p:txBody>
      </p:sp>
    </p:spTree>
    <p:extLst>
      <p:ext uri="{BB962C8B-B14F-4D97-AF65-F5344CB8AC3E}">
        <p14:creationId xmlns:p14="http://schemas.microsoft.com/office/powerpoint/2010/main" val="322871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20</a:t>
            </a:fld>
            <a:endParaRPr lang="en-US" dirty="0"/>
          </a:p>
        </p:txBody>
      </p:sp>
    </p:spTree>
    <p:extLst>
      <p:ext uri="{BB962C8B-B14F-4D97-AF65-F5344CB8AC3E}">
        <p14:creationId xmlns:p14="http://schemas.microsoft.com/office/powerpoint/2010/main" val="6628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DF9A8-A8E8-41EA-B260-D01AD0AE4FE4}" type="slidenum">
              <a:rPr lang="en-US" smtClean="0"/>
              <a:pPr/>
              <a:t>21</a:t>
            </a:fld>
            <a:endParaRPr lang="en-US" dirty="0"/>
          </a:p>
        </p:txBody>
      </p:sp>
    </p:spTree>
    <p:extLst>
      <p:ext uri="{BB962C8B-B14F-4D97-AF65-F5344CB8AC3E}">
        <p14:creationId xmlns:p14="http://schemas.microsoft.com/office/powerpoint/2010/main" val="380613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1/18/2017</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2946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132"/>
            <a:ext cx="9144000" cy="420624"/>
          </a:xfrm>
          <a:prstGeom prst="rect">
            <a:avLst/>
          </a:prstGeom>
        </p:spPr>
      </p:pic>
      <p:sp>
        <p:nvSpPr>
          <p:cNvPr id="9"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JSA Science Council 9/18/2014</a:t>
            </a:r>
            <a:endParaRPr lang="en-US" dirty="0"/>
          </a:p>
        </p:txBody>
      </p:sp>
      <p:sp>
        <p:nvSpPr>
          <p:cNvPr id="10"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p14="http://schemas.microsoft.com/office/powerpoint/2010/main" val="167188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8"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JSA Science Council 9/18/2014</a:t>
            </a:r>
            <a:endParaRPr lang="en-US" dirty="0"/>
          </a:p>
        </p:txBody>
      </p:sp>
      <p:sp>
        <p:nvSpPr>
          <p:cNvPr id="9"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p14="http://schemas.microsoft.com/office/powerpoint/2010/main" val="317323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JSA Science Council 9/18/2014</a:t>
            </a:r>
            <a:endParaRPr lang="en-US" dirty="0"/>
          </a:p>
        </p:txBody>
      </p:sp>
      <p:sp>
        <p:nvSpPr>
          <p:cNvPr id="8" name="Slide Number Placeholder 5"/>
          <p:cNvSpPr>
            <a:spLocks noGrp="1"/>
          </p:cNvSpPr>
          <p:nvPr>
            <p:ph type="sldNum" sz="quarter" idx="4"/>
          </p:nvPr>
        </p:nvSpPr>
        <p:spPr>
          <a:xfrm>
            <a:off x="5853479" y="6453278"/>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p14="http://schemas.microsoft.com/office/powerpoint/2010/main" val="2073782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65109F8C-9F4D-5945-807D-33CC9F4EE4DF}" type="datetimeFigureOut">
              <a:rPr lang="en-US" smtClean="0">
                <a:solidFill>
                  <a:prstClr val="white"/>
                </a:solidFill>
              </a:rPr>
              <a:pPr/>
              <a:t>1/18/2017</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8837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7" descr="pn12posterpicture"/>
          <p:cNvPicPr>
            <a:picLocks noChangeAspect="1" noChangeArrowheads="1"/>
          </p:cNvPicPr>
          <p:nvPr/>
        </p:nvPicPr>
        <p:blipFill>
          <a:blip r:embed="rId3">
            <a:lum bright="80000" contrast="-80000"/>
          </a:blip>
          <a:srcRect l="3783" t="24808" b="13891"/>
          <a:stretch>
            <a:fillRect/>
          </a:stretch>
        </p:blipFill>
        <p:spPr bwMode="auto">
          <a:xfrm>
            <a:off x="0" y="651331"/>
            <a:ext cx="9144000" cy="5444669"/>
          </a:xfrm>
          <a:prstGeom prst="rect">
            <a:avLst/>
          </a:prstGeom>
          <a:noFill/>
          <a:ln w="9525">
            <a:noFill/>
            <a:miter lim="800000"/>
            <a:headEnd/>
            <a:tailEnd/>
          </a:ln>
        </p:spPr>
      </p:pic>
      <p:sp>
        <p:nvSpPr>
          <p:cNvPr id="7" name="TextBox 6"/>
          <p:cNvSpPr txBox="1"/>
          <p:nvPr/>
        </p:nvSpPr>
        <p:spPr>
          <a:xfrm>
            <a:off x="160020" y="6141720"/>
            <a:ext cx="4998804" cy="923330"/>
          </a:xfrm>
          <a:prstGeom prst="rect">
            <a:avLst/>
          </a:prstGeom>
          <a:noFill/>
        </p:spPr>
        <p:txBody>
          <a:bodyPr wrap="square" rtlCol="0">
            <a:spAutoFit/>
          </a:bodyPr>
          <a:lstStyle/>
          <a:p>
            <a:pPr defTabSz="914400"/>
            <a:r>
              <a:rPr lang="en-US" dirty="0">
                <a:solidFill>
                  <a:srgbClr val="FFFFFF"/>
                </a:solidFill>
                <a:latin typeface="Arial" pitchFamily="34" charset="0"/>
                <a:cs typeface="Arial" pitchFamily="34" charset="0"/>
              </a:rPr>
              <a:t>Hall A Collaboration Meeting</a:t>
            </a:r>
          </a:p>
          <a:p>
            <a:pPr defTabSz="914400"/>
            <a:r>
              <a:rPr lang="en-US" dirty="0">
                <a:solidFill>
                  <a:srgbClr val="FFFFFF"/>
                </a:solidFill>
                <a:latin typeface="Arial" pitchFamily="34" charset="0"/>
                <a:cs typeface="Arial" pitchFamily="34" charset="0"/>
              </a:rPr>
              <a:t>Jefferson Lab - January 18, 2017</a:t>
            </a:r>
          </a:p>
          <a:p>
            <a:pPr defTabSz="914400"/>
            <a:endParaRPr lang="en-US" dirty="0">
              <a:solidFill>
                <a:srgbClr val="000000"/>
              </a:solidFill>
            </a:endParaRPr>
          </a:p>
        </p:txBody>
      </p:sp>
      <p:sp>
        <p:nvSpPr>
          <p:cNvPr id="8" name="Text Box 5"/>
          <p:cNvSpPr txBox="1">
            <a:spLocks noChangeArrowheads="1"/>
          </p:cNvSpPr>
          <p:nvPr/>
        </p:nvSpPr>
        <p:spPr bwMode="auto">
          <a:xfrm>
            <a:off x="25557" y="750915"/>
            <a:ext cx="6515985" cy="4216539"/>
          </a:xfrm>
          <a:prstGeom prst="rect">
            <a:avLst/>
          </a:prstGeom>
          <a:noFill/>
          <a:ln w="9525">
            <a:noFill/>
            <a:miter lim="800000"/>
            <a:headEnd/>
            <a:tailEnd/>
          </a:ln>
        </p:spPr>
        <p:txBody>
          <a:bodyPr wrap="square">
            <a:spAutoFit/>
          </a:bodyPr>
          <a:lstStyle/>
          <a:p>
            <a:pPr lvl="1" defTabSz="914400" fontAlgn="base">
              <a:spcBef>
                <a:spcPct val="50000"/>
              </a:spcBef>
              <a:spcAft>
                <a:spcPct val="0"/>
              </a:spcAft>
            </a:pPr>
            <a:r>
              <a:rPr lang="en-US" sz="2800" b="1" dirty="0" err="1">
                <a:solidFill>
                  <a:srgbClr val="000000"/>
                </a:solidFill>
                <a:latin typeface="Arial" charset="0"/>
                <a:cs typeface="Arial" charset="0"/>
              </a:rPr>
              <a:t>JLab</a:t>
            </a:r>
            <a:r>
              <a:rPr lang="en-US" sz="2800" b="1" dirty="0">
                <a:solidFill>
                  <a:srgbClr val="000000"/>
                </a:solidFill>
                <a:latin typeface="Arial" charset="0"/>
                <a:cs typeface="Arial" charset="0"/>
              </a:rPr>
              <a:t> Perspective on Hall A</a:t>
            </a:r>
          </a:p>
          <a:p>
            <a:pPr lvl="1" defTabSz="914400" fontAlgn="base">
              <a:spcBef>
                <a:spcPct val="50000"/>
              </a:spcBef>
              <a:spcAft>
                <a:spcPct val="0"/>
              </a:spcAft>
            </a:pPr>
            <a:r>
              <a:rPr lang="en-US" sz="2400" b="1" dirty="0">
                <a:solidFill>
                  <a:srgbClr val="000000"/>
                </a:solidFill>
                <a:latin typeface="Arial" charset="0"/>
                <a:cs typeface="Arial" charset="0"/>
              </a:rPr>
              <a:t>Request:</a:t>
            </a:r>
          </a:p>
          <a:p>
            <a:pPr lvl="1" defTabSz="914400" fontAlgn="base">
              <a:spcBef>
                <a:spcPct val="50000"/>
              </a:spcBef>
              <a:spcAft>
                <a:spcPct val="0"/>
              </a:spcAft>
            </a:pPr>
            <a:r>
              <a:rPr lang="en-US" sz="2400" dirty="0"/>
              <a:t>news of the lab with a perspective on Hall A.</a:t>
            </a:r>
          </a:p>
          <a:p>
            <a:pPr lvl="1" defTabSz="914400" fontAlgn="base">
              <a:spcBef>
                <a:spcPct val="50000"/>
              </a:spcBef>
              <a:spcAft>
                <a:spcPct val="0"/>
              </a:spcAft>
            </a:pPr>
            <a:r>
              <a:rPr lang="en-US" sz="2400" dirty="0"/>
              <a:t>plans for sustainable multi-hall operations of CEBAF and prospects for full energy capability	</a:t>
            </a:r>
            <a:r>
              <a:rPr lang="en-US" sz="2400" dirty="0">
                <a:sym typeface="Wingdings" panose="05000000000000000000" pitchFamily="2" charset="2"/>
              </a:rPr>
              <a:t> I assume Arne will cover, but I will add	     some perspective on scheduling</a:t>
            </a:r>
            <a:endParaRPr lang="en-US" sz="2400" dirty="0"/>
          </a:p>
          <a:p>
            <a:pPr lvl="1" defTabSz="914400" fontAlgn="base">
              <a:spcBef>
                <a:spcPct val="50000"/>
              </a:spcBef>
              <a:spcAft>
                <a:spcPct val="0"/>
              </a:spcAft>
            </a:pPr>
            <a:r>
              <a:rPr lang="en-US" sz="2400" dirty="0"/>
              <a:t>recent progress in the JLEIC project 		and perspectives for realization.</a:t>
            </a:r>
          </a:p>
        </p:txBody>
      </p:sp>
      <p:sp>
        <p:nvSpPr>
          <p:cNvPr id="9" name="Rectangle 8"/>
          <p:cNvSpPr/>
          <p:nvPr/>
        </p:nvSpPr>
        <p:spPr>
          <a:xfrm>
            <a:off x="7303562" y="756643"/>
            <a:ext cx="1642496" cy="523220"/>
          </a:xfrm>
          <a:prstGeom prst="rect">
            <a:avLst/>
          </a:prstGeom>
        </p:spPr>
        <p:txBody>
          <a:bodyPr wrap="square">
            <a:spAutoFit/>
          </a:bodyPr>
          <a:lstStyle/>
          <a:p>
            <a:r>
              <a:rPr lang="en-US" sz="2800" b="1" dirty="0">
                <a:latin typeface="Arial" pitchFamily="34" charset="0"/>
                <a:cs typeface="Arial" pitchFamily="34" charset="0"/>
              </a:rPr>
              <a:t>Rolf </a:t>
            </a:r>
            <a:r>
              <a:rPr lang="en-US" sz="2800" b="1" dirty="0" err="1">
                <a:latin typeface="Arial" pitchFamily="34" charset="0"/>
                <a:cs typeface="Arial" pitchFamily="34" charset="0"/>
              </a:rPr>
              <a:t>Ent</a:t>
            </a:r>
            <a:endParaRPr lang="en-US" sz="2800" b="1" dirty="0">
              <a:latin typeface="Arial" pitchFamily="34" charset="0"/>
              <a:cs typeface="Arial" pitchFamily="34" charset="0"/>
            </a:endParaRPr>
          </a:p>
        </p:txBody>
      </p:sp>
      <p:grpSp>
        <p:nvGrpSpPr>
          <p:cNvPr id="10" name="Group 9"/>
          <p:cNvGrpSpPr/>
          <p:nvPr/>
        </p:nvGrpSpPr>
        <p:grpSpPr>
          <a:xfrm>
            <a:off x="5380721" y="2603261"/>
            <a:ext cx="3530633" cy="3188898"/>
            <a:chOff x="4852927" y="2543885"/>
            <a:chExt cx="3749678" cy="3386741"/>
          </a:xfrm>
        </p:grpSpPr>
        <p:grpSp>
          <p:nvGrpSpPr>
            <p:cNvPr id="11" name="Group 10"/>
            <p:cNvGrpSpPr/>
            <p:nvPr/>
          </p:nvGrpSpPr>
          <p:grpSpPr>
            <a:xfrm>
              <a:off x="4852927" y="2543885"/>
              <a:ext cx="3749678" cy="3386741"/>
              <a:chOff x="-45530" y="1960258"/>
              <a:chExt cx="4075248" cy="3680799"/>
            </a:xfrm>
          </p:grpSpPr>
          <p:grpSp>
            <p:nvGrpSpPr>
              <p:cNvPr id="14" name="Group 327"/>
              <p:cNvGrpSpPr>
                <a:grpSpLocks/>
              </p:cNvGrpSpPr>
              <p:nvPr/>
            </p:nvGrpSpPr>
            <p:grpSpPr bwMode="auto">
              <a:xfrm>
                <a:off x="-45530" y="1960258"/>
                <a:ext cx="4075248" cy="3680799"/>
                <a:chOff x="873129" y="1524000"/>
                <a:chExt cx="4886321" cy="4592644"/>
              </a:xfrm>
            </p:grpSpPr>
            <p:grpSp>
              <p:nvGrpSpPr>
                <p:cNvPr id="28" name="Group 408"/>
                <p:cNvGrpSpPr>
                  <a:grpSpLocks/>
                </p:cNvGrpSpPr>
                <p:nvPr/>
              </p:nvGrpSpPr>
              <p:grpSpPr bwMode="auto">
                <a:xfrm>
                  <a:off x="3810000" y="1524000"/>
                  <a:ext cx="1949450" cy="1509713"/>
                  <a:chOff x="2400" y="960"/>
                  <a:chExt cx="1228" cy="951"/>
                </a:xfrm>
              </p:grpSpPr>
              <p:grpSp>
                <p:nvGrpSpPr>
                  <p:cNvPr id="292" name="Group 407"/>
                  <p:cNvGrpSpPr>
                    <a:grpSpLocks/>
                  </p:cNvGrpSpPr>
                  <p:nvPr/>
                </p:nvGrpSpPr>
                <p:grpSpPr bwMode="auto">
                  <a:xfrm>
                    <a:off x="2477" y="960"/>
                    <a:ext cx="1151" cy="912"/>
                    <a:chOff x="2477" y="960"/>
                    <a:chExt cx="1151" cy="912"/>
                  </a:xfrm>
                </p:grpSpPr>
                <p:sp>
                  <p:nvSpPr>
                    <p:cNvPr id="294" name="Line 70"/>
                    <p:cNvSpPr>
                      <a:spLocks noChangeShapeType="1"/>
                    </p:cNvSpPr>
                    <p:nvPr/>
                  </p:nvSpPr>
                  <p:spPr bwMode="auto">
                    <a:xfrm flipH="1" flipV="1">
                      <a:off x="2477" y="1870"/>
                      <a:ext cx="0" cy="2"/>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95" name="Freeform 318"/>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96" name="Freeform 319"/>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97" name="Freeform 320"/>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298" name="Freeform 321"/>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99" name="Freeform 322"/>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300" name="Freeform 323"/>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301"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33 h 108"/>
                        <a:gd name="T14" fmla="*/ 66 w 90"/>
                        <a:gd name="T15" fmla="*/ 42 h 108"/>
                        <a:gd name="T16" fmla="*/ 66 w 90"/>
                        <a:gd name="T17" fmla="*/ 53 h 108"/>
                        <a:gd name="T18" fmla="*/ 64 w 90"/>
                        <a:gd name="T19" fmla="*/ 63 h 108"/>
                        <a:gd name="T20" fmla="*/ 61 w 90"/>
                        <a:gd name="T21" fmla="*/ 70 h 108"/>
                        <a:gd name="T22" fmla="*/ 55 w 90"/>
                        <a:gd name="T23" fmla="*/ 73 h 108"/>
                        <a:gd name="T24" fmla="*/ 50 w 90"/>
                        <a:gd name="T25" fmla="*/ 74 h 108"/>
                        <a:gd name="T26" fmla="*/ 42 w 90"/>
                        <a:gd name="T27" fmla="*/ 75 h 108"/>
                        <a:gd name="T28" fmla="*/ 20 w 90"/>
                        <a:gd name="T29" fmla="*/ 75 h 108"/>
                        <a:gd name="T30" fmla="*/ 20 w 90"/>
                        <a:gd name="T31" fmla="*/ 19 h 108"/>
                        <a:gd name="T32" fmla="*/ 42 w 90"/>
                        <a:gd name="T33" fmla="*/ 19 h 108"/>
                        <a:gd name="T34" fmla="*/ 46 w 90"/>
                        <a:gd name="T35" fmla="*/ 0 h 108"/>
                        <a:gd name="T36" fmla="*/ 0 w 90"/>
                        <a:gd name="T37" fmla="*/ 0 h 108"/>
                        <a:gd name="T38" fmla="*/ 0 w 90"/>
                        <a:gd name="T39" fmla="*/ 88 h 108"/>
                        <a:gd name="T40" fmla="*/ 46 w 90"/>
                        <a:gd name="T41" fmla="*/ 88 h 108"/>
                        <a:gd name="T42" fmla="*/ 61 w 90"/>
                        <a:gd name="T43" fmla="*/ 84 h 108"/>
                        <a:gd name="T44" fmla="*/ 72 w 90"/>
                        <a:gd name="T45" fmla="*/ 79 h 108"/>
                        <a:gd name="T46" fmla="*/ 81 w 90"/>
                        <a:gd name="T47" fmla="*/ 74 h 108"/>
                        <a:gd name="T48" fmla="*/ 89 w 90"/>
                        <a:gd name="T49" fmla="*/ 61 h 108"/>
                        <a:gd name="T50" fmla="*/ 90 w 90"/>
                        <a:gd name="T51" fmla="*/ 40 h 108"/>
                        <a:gd name="T52" fmla="*/ 89 w 90"/>
                        <a:gd name="T53" fmla="*/ 33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302"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44 h 70"/>
                        <a:gd name="T20" fmla="*/ 41 w 46"/>
                        <a:gd name="T21" fmla="*/ 51 h 70"/>
                        <a:gd name="T22" fmla="*/ 35 w 46"/>
                        <a:gd name="T23" fmla="*/ 57 h 70"/>
                        <a:gd name="T24" fmla="*/ 30 w 46"/>
                        <a:gd name="T25" fmla="*/ 58 h 70"/>
                        <a:gd name="T26" fmla="*/ 22 w 46"/>
                        <a:gd name="T27" fmla="*/ 60 h 70"/>
                        <a:gd name="T28" fmla="*/ 0 w 46"/>
                        <a:gd name="T29" fmla="*/ 6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303" name="Freeform 326"/>
                    <p:cNvSpPr>
                      <a:spLocks/>
                    </p:cNvSpPr>
                    <p:nvPr/>
                  </p:nvSpPr>
                  <p:spPr bwMode="auto">
                    <a:xfrm>
                      <a:off x="3452" y="1006"/>
                      <a:ext cx="90" cy="106"/>
                    </a:xfrm>
                    <a:custGeom>
                      <a:avLst/>
                      <a:gdLst>
                        <a:gd name="T0" fmla="*/ 46 w 90"/>
                        <a:gd name="T1" fmla="*/ 0 h 108"/>
                        <a:gd name="T2" fmla="*/ 0 w 90"/>
                        <a:gd name="T3" fmla="*/ 0 h 108"/>
                        <a:gd name="T4" fmla="*/ 0 w 90"/>
                        <a:gd name="T5" fmla="*/ 88 h 108"/>
                        <a:gd name="T6" fmla="*/ 46 w 90"/>
                        <a:gd name="T7" fmla="*/ 88 h 108"/>
                        <a:gd name="T8" fmla="*/ 61 w 90"/>
                        <a:gd name="T9" fmla="*/ 84 h 108"/>
                        <a:gd name="T10" fmla="*/ 72 w 90"/>
                        <a:gd name="T11" fmla="*/ 79 h 108"/>
                        <a:gd name="T12" fmla="*/ 81 w 90"/>
                        <a:gd name="T13" fmla="*/ 74 h 108"/>
                        <a:gd name="T14" fmla="*/ 89 w 90"/>
                        <a:gd name="T15" fmla="*/ 61 h 108"/>
                        <a:gd name="T16" fmla="*/ 90 w 90"/>
                        <a:gd name="T17" fmla="*/ 40 h 108"/>
                        <a:gd name="T18" fmla="*/ 89 w 90"/>
                        <a:gd name="T19" fmla="*/ 33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304" name="Freeform 327"/>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305" name="Freeform 328"/>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306" name="Freeform 329"/>
                    <p:cNvSpPr>
                      <a:spLocks/>
                    </p:cNvSpPr>
                    <p:nvPr/>
                  </p:nvSpPr>
                  <p:spPr bwMode="auto">
                    <a:xfrm>
                      <a:off x="2925" y="1130"/>
                      <a:ext cx="176" cy="70"/>
                    </a:xfrm>
                    <a:custGeom>
                      <a:avLst/>
                      <a:gdLst>
                        <a:gd name="T0" fmla="*/ 176 w 176"/>
                        <a:gd name="T1" fmla="*/ 35 h 71"/>
                        <a:gd name="T2" fmla="*/ 89 w 176"/>
                        <a:gd name="T3" fmla="*/ 6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307" name="Freeform 330"/>
                    <p:cNvSpPr>
                      <a:spLocks/>
                    </p:cNvSpPr>
                    <p:nvPr/>
                  </p:nvSpPr>
                  <p:spPr bwMode="auto">
                    <a:xfrm>
                      <a:off x="3014" y="1169"/>
                      <a:ext cx="87" cy="119"/>
                    </a:xfrm>
                    <a:custGeom>
                      <a:avLst/>
                      <a:gdLst>
                        <a:gd name="T0" fmla="*/ 0 w 87"/>
                        <a:gd name="T1" fmla="*/ 101 h 121"/>
                        <a:gd name="T2" fmla="*/ 0 w 87"/>
                        <a:gd name="T3" fmla="*/ 30 h 121"/>
                        <a:gd name="T4" fmla="*/ 87 w 87"/>
                        <a:gd name="T5" fmla="*/ 0 h 121"/>
                        <a:gd name="T6" fmla="*/ 87 w 87"/>
                        <a:gd name="T7" fmla="*/ 76 h 121"/>
                        <a:gd name="T8" fmla="*/ 0 w 87"/>
                        <a:gd name="T9" fmla="*/ 101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308"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61 h 106"/>
                        <a:gd name="T16" fmla="*/ 78 w 238"/>
                        <a:gd name="T17" fmla="*/ 53 h 106"/>
                        <a:gd name="T18" fmla="*/ 67 w 238"/>
                        <a:gd name="T19" fmla="*/ 73 h 106"/>
                        <a:gd name="T20" fmla="*/ 45 w 238"/>
                        <a:gd name="T21" fmla="*/ 59 h 106"/>
                        <a:gd name="T22" fmla="*/ 32 w 238"/>
                        <a:gd name="T23" fmla="*/ 86 h 106"/>
                        <a:gd name="T24" fmla="*/ 15 w 238"/>
                        <a:gd name="T25" fmla="*/ 68 h 106"/>
                        <a:gd name="T26" fmla="*/ 0 w 238"/>
                        <a:gd name="T27" fmla="*/ 9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sp>
                  <p:nvSpPr>
                    <p:cNvPr id="309" name="Line 333"/>
                    <p:cNvSpPr>
                      <a:spLocks noChangeShapeType="1"/>
                    </p:cNvSpPr>
                    <p:nvPr/>
                  </p:nvSpPr>
                  <p:spPr bwMode="auto">
                    <a:xfrm flipV="1">
                      <a:off x="2877" y="1234"/>
                      <a:ext cx="92" cy="40"/>
                    </a:xfrm>
                    <a:prstGeom prst="line">
                      <a:avLst/>
                    </a:prstGeom>
                    <a:noFill/>
                    <a:ln w="11113">
                      <a:solidFill>
                        <a:srgbClr val="0000FF"/>
                      </a:solidFill>
                      <a:round/>
                      <a:headEnd/>
                      <a:tailEnd/>
                    </a:ln>
                  </p:spPr>
                  <p:txBody>
                    <a:bodyPr/>
                    <a:lstStyle/>
                    <a:p>
                      <a:endParaRPr lang="en-US">
                        <a:latin typeface="Arial" pitchFamily="34" charset="0"/>
                        <a:cs typeface="Arial" pitchFamily="34" charset="0"/>
                      </a:endParaRPr>
                    </a:p>
                  </p:txBody>
                </p:sp>
              </p:grpSp>
              <p:sp>
                <p:nvSpPr>
                  <p:cNvPr id="293" name="Freeform 331"/>
                  <p:cNvSpPr>
                    <a:spLocks/>
                  </p:cNvSpPr>
                  <p:nvPr/>
                </p:nvSpPr>
                <p:spPr bwMode="auto">
                  <a:xfrm>
                    <a:off x="2400" y="1275"/>
                    <a:ext cx="477" cy="636"/>
                  </a:xfrm>
                  <a:custGeom>
                    <a:avLst/>
                    <a:gdLst>
                      <a:gd name="T0" fmla="*/ 0 w 477"/>
                      <a:gd name="T1" fmla="*/ 636 h 636"/>
                      <a:gd name="T2" fmla="*/ 247 w 477"/>
                      <a:gd name="T3" fmla="*/ 493 h 636"/>
                      <a:gd name="T4" fmla="*/ 47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grpSp>
            <p:grpSp>
              <p:nvGrpSpPr>
                <p:cNvPr id="29" name="Group 429"/>
                <p:cNvGrpSpPr>
                  <a:grpSpLocks/>
                </p:cNvGrpSpPr>
                <p:nvPr/>
              </p:nvGrpSpPr>
              <p:grpSpPr bwMode="auto">
                <a:xfrm>
                  <a:off x="1143000" y="2286001"/>
                  <a:ext cx="4473576" cy="2576513"/>
                  <a:chOff x="672" y="1440"/>
                  <a:chExt cx="2818" cy="1623"/>
                </a:xfrm>
              </p:grpSpPr>
              <p:sp>
                <p:nvSpPr>
                  <p:cNvPr id="109" name="Freeform 135"/>
                  <p:cNvSpPr>
                    <a:spLocks/>
                  </p:cNvSpPr>
                  <p:nvPr/>
                </p:nvSpPr>
                <p:spPr bwMode="auto">
                  <a:xfrm>
                    <a:off x="672" y="2375"/>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grpSp>
                <p:nvGrpSpPr>
                  <p:cNvPr id="110" name="Group 425"/>
                  <p:cNvGrpSpPr>
                    <a:grpSpLocks/>
                  </p:cNvGrpSpPr>
                  <p:nvPr/>
                </p:nvGrpSpPr>
                <p:grpSpPr bwMode="auto">
                  <a:xfrm>
                    <a:off x="1108" y="1440"/>
                    <a:ext cx="2382" cy="1464"/>
                    <a:chOff x="1108" y="1440"/>
                    <a:chExt cx="2382" cy="1464"/>
                  </a:xfrm>
                </p:grpSpPr>
                <p:sp>
                  <p:nvSpPr>
                    <p:cNvPr id="111"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endParaRPr lang="en-US">
                        <a:latin typeface="Arial" pitchFamily="34" charset="0"/>
                        <a:cs typeface="Arial" pitchFamily="34" charset="0"/>
                      </a:endParaRPr>
                    </a:p>
                  </p:txBody>
                </p:sp>
                <p:sp>
                  <p:nvSpPr>
                    <p:cNvPr id="112" name="Freeform 171"/>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13" name="Freeform 172"/>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14" name="Freeform 173"/>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15" name="Freeform 334"/>
                    <p:cNvSpPr>
                      <a:spLocks/>
                    </p:cNvSpPr>
                    <p:nvPr/>
                  </p:nvSpPr>
                  <p:spPr bwMode="auto">
                    <a:xfrm>
                      <a:off x="1269" y="2394"/>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sp>
                  <p:nvSpPr>
                    <p:cNvPr id="116"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117"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18"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endParaRPr lang="en-US">
                        <a:latin typeface="Arial" pitchFamily="34" charset="0"/>
                        <a:cs typeface="Arial" pitchFamily="34" charset="0"/>
                      </a:endParaRPr>
                    </a:p>
                  </p:txBody>
                </p:sp>
                <p:sp>
                  <p:nvSpPr>
                    <p:cNvPr id="119"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endParaRPr lang="en-US">
                        <a:latin typeface="Arial" pitchFamily="34" charset="0"/>
                        <a:cs typeface="Arial" pitchFamily="34" charset="0"/>
                      </a:endParaRPr>
                    </a:p>
                  </p:txBody>
                </p:sp>
                <p:sp>
                  <p:nvSpPr>
                    <p:cNvPr id="120"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endParaRPr lang="en-US">
                        <a:latin typeface="Arial" pitchFamily="34" charset="0"/>
                        <a:cs typeface="Arial" pitchFamily="34" charset="0"/>
                      </a:endParaRPr>
                    </a:p>
                  </p:txBody>
                </p:sp>
                <p:sp>
                  <p:nvSpPr>
                    <p:cNvPr id="121"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endParaRPr lang="en-US">
                        <a:latin typeface="Arial" pitchFamily="34" charset="0"/>
                        <a:cs typeface="Arial" pitchFamily="34" charset="0"/>
                      </a:endParaRPr>
                    </a:p>
                  </p:txBody>
                </p:sp>
                <p:sp>
                  <p:nvSpPr>
                    <p:cNvPr id="122"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endParaRPr lang="en-US">
                        <a:latin typeface="Arial" pitchFamily="34" charset="0"/>
                        <a:cs typeface="Arial" pitchFamily="34" charset="0"/>
                      </a:endParaRPr>
                    </a:p>
                  </p:txBody>
                </p:sp>
                <p:sp>
                  <p:nvSpPr>
                    <p:cNvPr id="123"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124"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125"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26"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endParaRPr lang="en-US">
                        <a:latin typeface="Arial" pitchFamily="34" charset="0"/>
                        <a:cs typeface="Arial" pitchFamily="34" charset="0"/>
                      </a:endParaRPr>
                    </a:p>
                  </p:txBody>
                </p:sp>
                <p:sp>
                  <p:nvSpPr>
                    <p:cNvPr id="127"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28" name="Line 26"/>
                    <p:cNvSpPr>
                      <a:spLocks noChangeShapeType="1"/>
                    </p:cNvSpPr>
                    <p:nvPr/>
                  </p:nvSpPr>
                  <p:spPr bwMode="auto">
                    <a:xfrm flipH="1">
                      <a:off x="1592" y="2407"/>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29" name="Line 27"/>
                    <p:cNvSpPr>
                      <a:spLocks noChangeShapeType="1"/>
                    </p:cNvSpPr>
                    <p:nvPr/>
                  </p:nvSpPr>
                  <p:spPr bwMode="auto">
                    <a:xfrm flipH="1">
                      <a:off x="1567" y="2422"/>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0"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1" name="Line 29"/>
                    <p:cNvSpPr>
                      <a:spLocks noChangeShapeType="1"/>
                    </p:cNvSpPr>
                    <p:nvPr/>
                  </p:nvSpPr>
                  <p:spPr bwMode="auto">
                    <a:xfrm>
                      <a:off x="1566" y="2456"/>
                      <a:ext cx="11" cy="1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2" name="Line 30"/>
                    <p:cNvSpPr>
                      <a:spLocks noChangeShapeType="1"/>
                    </p:cNvSpPr>
                    <p:nvPr/>
                  </p:nvSpPr>
                  <p:spPr bwMode="auto">
                    <a:xfrm flipV="1">
                      <a:off x="1588" y="2456"/>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3" name="Line 31"/>
                    <p:cNvSpPr>
                      <a:spLocks noChangeShapeType="1"/>
                    </p:cNvSpPr>
                    <p:nvPr/>
                  </p:nvSpPr>
                  <p:spPr bwMode="auto">
                    <a:xfrm flipV="1">
                      <a:off x="1612" y="2443"/>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4" name="Line 32"/>
                    <p:cNvSpPr>
                      <a:spLocks noChangeShapeType="1"/>
                    </p:cNvSpPr>
                    <p:nvPr/>
                  </p:nvSpPr>
                  <p:spPr bwMode="auto">
                    <a:xfrm flipV="1">
                      <a:off x="1636" y="242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5" name="Line 33"/>
                    <p:cNvSpPr>
                      <a:spLocks noChangeShapeType="1"/>
                    </p:cNvSpPr>
                    <p:nvPr/>
                  </p:nvSpPr>
                  <p:spPr bwMode="auto">
                    <a:xfrm flipV="1">
                      <a:off x="1662" y="241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6" name="Line 34"/>
                    <p:cNvSpPr>
                      <a:spLocks noChangeShapeType="1"/>
                    </p:cNvSpPr>
                    <p:nvPr/>
                  </p:nvSpPr>
                  <p:spPr bwMode="auto">
                    <a:xfrm flipV="1">
                      <a:off x="1686" y="2398"/>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7" name="Line 35"/>
                    <p:cNvSpPr>
                      <a:spLocks noChangeShapeType="1"/>
                    </p:cNvSpPr>
                    <p:nvPr/>
                  </p:nvSpPr>
                  <p:spPr bwMode="auto">
                    <a:xfrm flipV="1">
                      <a:off x="1710" y="2385"/>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8" name="Line 36"/>
                    <p:cNvSpPr>
                      <a:spLocks noChangeShapeType="1"/>
                    </p:cNvSpPr>
                    <p:nvPr/>
                  </p:nvSpPr>
                  <p:spPr bwMode="auto">
                    <a:xfrm flipV="1">
                      <a:off x="1736" y="2370"/>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9" name="Line 37"/>
                    <p:cNvSpPr>
                      <a:spLocks noChangeShapeType="1"/>
                    </p:cNvSpPr>
                    <p:nvPr/>
                  </p:nvSpPr>
                  <p:spPr bwMode="auto">
                    <a:xfrm flipV="1">
                      <a:off x="1760" y="2356"/>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0" name="Line 38"/>
                    <p:cNvSpPr>
                      <a:spLocks noChangeShapeType="1"/>
                    </p:cNvSpPr>
                    <p:nvPr/>
                  </p:nvSpPr>
                  <p:spPr bwMode="auto">
                    <a:xfrm flipV="1">
                      <a:off x="1784" y="2343"/>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1" name="Line 39"/>
                    <p:cNvSpPr>
                      <a:spLocks noChangeShapeType="1"/>
                    </p:cNvSpPr>
                    <p:nvPr/>
                  </p:nvSpPr>
                  <p:spPr bwMode="auto">
                    <a:xfrm flipV="1">
                      <a:off x="1809" y="232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2" name="Line 40"/>
                    <p:cNvSpPr>
                      <a:spLocks noChangeShapeType="1"/>
                    </p:cNvSpPr>
                    <p:nvPr/>
                  </p:nvSpPr>
                  <p:spPr bwMode="auto">
                    <a:xfrm flipV="1">
                      <a:off x="1835" y="231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3" name="Line 41"/>
                    <p:cNvSpPr>
                      <a:spLocks noChangeShapeType="1"/>
                    </p:cNvSpPr>
                    <p:nvPr/>
                  </p:nvSpPr>
                  <p:spPr bwMode="auto">
                    <a:xfrm flipV="1">
                      <a:off x="1859" y="229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4" name="Line 42"/>
                    <p:cNvSpPr>
                      <a:spLocks noChangeShapeType="1"/>
                    </p:cNvSpPr>
                    <p:nvPr/>
                  </p:nvSpPr>
                  <p:spPr bwMode="auto">
                    <a:xfrm flipV="1">
                      <a:off x="1883" y="228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5" name="Line 43"/>
                    <p:cNvSpPr>
                      <a:spLocks noChangeShapeType="1"/>
                    </p:cNvSpPr>
                    <p:nvPr/>
                  </p:nvSpPr>
                  <p:spPr bwMode="auto">
                    <a:xfrm flipV="1">
                      <a:off x="1907" y="2270"/>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6" name="Line 44"/>
                    <p:cNvSpPr>
                      <a:spLocks noChangeShapeType="1"/>
                    </p:cNvSpPr>
                    <p:nvPr/>
                  </p:nvSpPr>
                  <p:spPr bwMode="auto">
                    <a:xfrm flipV="1">
                      <a:off x="1933" y="2255"/>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7" name="Line 45"/>
                    <p:cNvSpPr>
                      <a:spLocks noChangeShapeType="1"/>
                    </p:cNvSpPr>
                    <p:nvPr/>
                  </p:nvSpPr>
                  <p:spPr bwMode="auto">
                    <a:xfrm flipV="1">
                      <a:off x="1957" y="2241"/>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8" name="Line 46"/>
                    <p:cNvSpPr>
                      <a:spLocks noChangeShapeType="1"/>
                    </p:cNvSpPr>
                    <p:nvPr/>
                  </p:nvSpPr>
                  <p:spPr bwMode="auto">
                    <a:xfrm flipV="1">
                      <a:off x="1981" y="222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9" name="Line 47"/>
                    <p:cNvSpPr>
                      <a:spLocks noChangeShapeType="1"/>
                    </p:cNvSpPr>
                    <p:nvPr/>
                  </p:nvSpPr>
                  <p:spPr bwMode="auto">
                    <a:xfrm flipV="1">
                      <a:off x="2007" y="221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0" name="Line 48"/>
                    <p:cNvSpPr>
                      <a:spLocks noChangeShapeType="1"/>
                    </p:cNvSpPr>
                    <p:nvPr/>
                  </p:nvSpPr>
                  <p:spPr bwMode="auto">
                    <a:xfrm flipV="1">
                      <a:off x="2031" y="2198"/>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1" name="Line 49"/>
                    <p:cNvSpPr>
                      <a:spLocks noChangeShapeType="1"/>
                    </p:cNvSpPr>
                    <p:nvPr/>
                  </p:nvSpPr>
                  <p:spPr bwMode="auto">
                    <a:xfrm>
                      <a:off x="2055" y="2191"/>
                      <a:ext cx="1" cy="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2" name="Line 97"/>
                    <p:cNvSpPr>
                      <a:spLocks noChangeShapeType="1"/>
                    </p:cNvSpPr>
                    <p:nvPr/>
                  </p:nvSpPr>
                  <p:spPr bwMode="auto">
                    <a:xfrm flipH="1">
                      <a:off x="2563" y="2483"/>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3" name="Line 98"/>
                    <p:cNvSpPr>
                      <a:spLocks noChangeShapeType="1"/>
                    </p:cNvSpPr>
                    <p:nvPr/>
                  </p:nvSpPr>
                  <p:spPr bwMode="auto">
                    <a:xfrm flipH="1">
                      <a:off x="2539" y="2498"/>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4" name="Line 99"/>
                    <p:cNvSpPr>
                      <a:spLocks noChangeShapeType="1"/>
                    </p:cNvSpPr>
                    <p:nvPr/>
                  </p:nvSpPr>
                  <p:spPr bwMode="auto">
                    <a:xfrm flipH="1">
                      <a:off x="2513" y="2511"/>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5" name="Line 100"/>
                    <p:cNvSpPr>
                      <a:spLocks noChangeShapeType="1"/>
                    </p:cNvSpPr>
                    <p:nvPr/>
                  </p:nvSpPr>
                  <p:spPr bwMode="auto">
                    <a:xfrm flipH="1">
                      <a:off x="2489" y="2526"/>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6" name="Line 101"/>
                    <p:cNvSpPr>
                      <a:spLocks noChangeShapeType="1"/>
                    </p:cNvSpPr>
                    <p:nvPr/>
                  </p:nvSpPr>
                  <p:spPr bwMode="auto">
                    <a:xfrm flipH="1">
                      <a:off x="2465" y="2541"/>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7" name="Line 102"/>
                    <p:cNvSpPr>
                      <a:spLocks noChangeShapeType="1"/>
                    </p:cNvSpPr>
                    <p:nvPr/>
                  </p:nvSpPr>
                  <p:spPr bwMode="auto">
                    <a:xfrm flipH="1">
                      <a:off x="2439" y="2554"/>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8" name="Line 103"/>
                    <p:cNvSpPr>
                      <a:spLocks noChangeShapeType="1"/>
                    </p:cNvSpPr>
                    <p:nvPr/>
                  </p:nvSpPr>
                  <p:spPr bwMode="auto">
                    <a:xfrm flipH="1">
                      <a:off x="2415" y="2569"/>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9" name="Line 104"/>
                    <p:cNvSpPr>
                      <a:spLocks noChangeShapeType="1"/>
                    </p:cNvSpPr>
                    <p:nvPr/>
                  </p:nvSpPr>
                  <p:spPr bwMode="auto">
                    <a:xfrm flipH="1">
                      <a:off x="2391" y="2584"/>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0" name="Line 105"/>
                    <p:cNvSpPr>
                      <a:spLocks noChangeShapeType="1"/>
                    </p:cNvSpPr>
                    <p:nvPr/>
                  </p:nvSpPr>
                  <p:spPr bwMode="auto">
                    <a:xfrm flipH="1">
                      <a:off x="2365" y="2598"/>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1" name="Line 106"/>
                    <p:cNvSpPr>
                      <a:spLocks noChangeShapeType="1"/>
                    </p:cNvSpPr>
                    <p:nvPr/>
                  </p:nvSpPr>
                  <p:spPr bwMode="auto">
                    <a:xfrm flipH="1">
                      <a:off x="2341" y="2611"/>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2" name="Line 107"/>
                    <p:cNvSpPr>
                      <a:spLocks noChangeShapeType="1"/>
                    </p:cNvSpPr>
                    <p:nvPr/>
                  </p:nvSpPr>
                  <p:spPr bwMode="auto">
                    <a:xfrm flipH="1">
                      <a:off x="2317" y="2626"/>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3" name="Line 108"/>
                    <p:cNvSpPr>
                      <a:spLocks noChangeShapeType="1"/>
                    </p:cNvSpPr>
                    <p:nvPr/>
                  </p:nvSpPr>
                  <p:spPr bwMode="auto">
                    <a:xfrm flipH="1">
                      <a:off x="2293" y="2641"/>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4" name="Line 109"/>
                    <p:cNvSpPr>
                      <a:spLocks noChangeShapeType="1"/>
                    </p:cNvSpPr>
                    <p:nvPr/>
                  </p:nvSpPr>
                  <p:spPr bwMode="auto">
                    <a:xfrm flipH="1">
                      <a:off x="2267" y="2654"/>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5"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6" name="Line 111"/>
                    <p:cNvSpPr>
                      <a:spLocks noChangeShapeType="1"/>
                    </p:cNvSpPr>
                    <p:nvPr/>
                  </p:nvSpPr>
                  <p:spPr bwMode="auto">
                    <a:xfrm>
                      <a:off x="2254" y="2686"/>
                      <a:ext cx="11" cy="9"/>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7" name="Line 112"/>
                    <p:cNvSpPr>
                      <a:spLocks noChangeShapeType="1"/>
                    </p:cNvSpPr>
                    <p:nvPr/>
                  </p:nvSpPr>
                  <p:spPr bwMode="auto">
                    <a:xfrm flipV="1">
                      <a:off x="2276" y="268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8" name="Line 113"/>
                    <p:cNvSpPr>
                      <a:spLocks noChangeShapeType="1"/>
                    </p:cNvSpPr>
                    <p:nvPr/>
                  </p:nvSpPr>
                  <p:spPr bwMode="auto">
                    <a:xfrm flipV="1">
                      <a:off x="2300" y="2665"/>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9"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endParaRPr lang="en-US">
                        <a:latin typeface="Arial" pitchFamily="34" charset="0"/>
                        <a:cs typeface="Arial" pitchFamily="34" charset="0"/>
                      </a:endParaRPr>
                    </a:p>
                  </p:txBody>
                </p:sp>
                <p:sp>
                  <p:nvSpPr>
                    <p:cNvPr id="170"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endParaRPr lang="en-US">
                        <a:latin typeface="Arial" pitchFamily="34" charset="0"/>
                        <a:cs typeface="Arial" pitchFamily="34" charset="0"/>
                      </a:endParaRPr>
                    </a:p>
                  </p:txBody>
                </p:sp>
                <p:sp>
                  <p:nvSpPr>
                    <p:cNvPr id="171"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endParaRPr lang="en-US">
                        <a:latin typeface="Arial" pitchFamily="34" charset="0"/>
                        <a:cs typeface="Arial" pitchFamily="34" charset="0"/>
                      </a:endParaRPr>
                    </a:p>
                  </p:txBody>
                </p:sp>
                <p:sp>
                  <p:nvSpPr>
                    <p:cNvPr id="172"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endParaRPr lang="en-US">
                        <a:latin typeface="Arial" pitchFamily="34" charset="0"/>
                        <a:cs typeface="Arial" pitchFamily="34" charset="0"/>
                      </a:endParaRPr>
                    </a:p>
                  </p:txBody>
                </p:sp>
                <p:sp>
                  <p:nvSpPr>
                    <p:cNvPr id="173"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174"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CC0000"/>
                    </a:solidFill>
                    <a:ln w="0">
                      <a:solidFill>
                        <a:srgbClr val="CC0000"/>
                      </a:solidFill>
                      <a:round/>
                      <a:headEnd/>
                      <a:tailEnd/>
                    </a:ln>
                  </p:spPr>
                  <p:txBody>
                    <a:bodyPr/>
                    <a:lstStyle/>
                    <a:p>
                      <a:endParaRPr lang="en-US">
                        <a:latin typeface="Arial" pitchFamily="34" charset="0"/>
                        <a:cs typeface="Arial" pitchFamily="34" charset="0"/>
                      </a:endParaRPr>
                    </a:p>
                  </p:txBody>
                </p:sp>
                <p:sp>
                  <p:nvSpPr>
                    <p:cNvPr id="175"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76" name="Line 122"/>
                    <p:cNvSpPr>
                      <a:spLocks noChangeShapeType="1"/>
                    </p:cNvSpPr>
                    <p:nvPr/>
                  </p:nvSpPr>
                  <p:spPr bwMode="auto">
                    <a:xfrm>
                      <a:off x="2061" y="2192"/>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77"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endParaRPr lang="en-US">
                        <a:latin typeface="Arial" pitchFamily="34" charset="0"/>
                        <a:cs typeface="Arial" pitchFamily="34" charset="0"/>
                      </a:endParaRPr>
                    </a:p>
                  </p:txBody>
                </p:sp>
                <p:sp>
                  <p:nvSpPr>
                    <p:cNvPr id="178"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79" name="Line 132"/>
                    <p:cNvSpPr>
                      <a:spLocks noChangeShapeType="1"/>
                    </p:cNvSpPr>
                    <p:nvPr/>
                  </p:nvSpPr>
                  <p:spPr bwMode="auto">
                    <a:xfrm flipH="1">
                      <a:off x="1250" y="2552"/>
                      <a:ext cx="43" cy="24"/>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80"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81" name="Freeform 134"/>
                    <p:cNvSpPr>
                      <a:spLocks/>
                    </p:cNvSpPr>
                    <p:nvPr/>
                  </p:nvSpPr>
                  <p:spPr bwMode="auto">
                    <a:xfrm>
                      <a:off x="1276" y="2349"/>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82"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3"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84"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5"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86"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7"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88"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9"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90"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91"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92"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93"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94"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95"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96"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endParaRPr lang="en-US">
                        <a:latin typeface="Arial" pitchFamily="34" charset="0"/>
                        <a:cs typeface="Arial" pitchFamily="34" charset="0"/>
                      </a:endParaRPr>
                    </a:p>
                  </p:txBody>
                </p:sp>
                <p:sp>
                  <p:nvSpPr>
                    <p:cNvPr id="197"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98"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endParaRPr lang="en-US">
                        <a:latin typeface="Arial" pitchFamily="34" charset="0"/>
                        <a:cs typeface="Arial" pitchFamily="34" charset="0"/>
                      </a:endParaRPr>
                    </a:p>
                  </p:txBody>
                </p:sp>
                <p:sp>
                  <p:nvSpPr>
                    <p:cNvPr id="199"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endParaRPr lang="en-US">
                        <a:latin typeface="Arial" pitchFamily="34" charset="0"/>
                        <a:cs typeface="Arial" pitchFamily="34" charset="0"/>
                      </a:endParaRPr>
                    </a:p>
                  </p:txBody>
                </p:sp>
                <p:sp>
                  <p:nvSpPr>
                    <p:cNvPr id="200"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endParaRPr lang="en-US">
                        <a:latin typeface="Arial" pitchFamily="34" charset="0"/>
                        <a:cs typeface="Arial" pitchFamily="34" charset="0"/>
                      </a:endParaRPr>
                    </a:p>
                  </p:txBody>
                </p:sp>
                <p:sp>
                  <p:nvSpPr>
                    <p:cNvPr id="201"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endParaRPr lang="en-US">
                        <a:latin typeface="Arial" pitchFamily="34" charset="0"/>
                        <a:cs typeface="Arial" pitchFamily="34" charset="0"/>
                      </a:endParaRPr>
                    </a:p>
                  </p:txBody>
                </p:sp>
                <p:sp>
                  <p:nvSpPr>
                    <p:cNvPr id="202"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endParaRPr lang="en-US">
                        <a:latin typeface="Arial" pitchFamily="34" charset="0"/>
                        <a:cs typeface="Arial" pitchFamily="34" charset="0"/>
                      </a:endParaRPr>
                    </a:p>
                  </p:txBody>
                </p:sp>
                <p:sp>
                  <p:nvSpPr>
                    <p:cNvPr id="203"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204"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endParaRPr lang="en-US">
                        <a:latin typeface="Arial" pitchFamily="34" charset="0"/>
                        <a:cs typeface="Arial" pitchFamily="34" charset="0"/>
                      </a:endParaRPr>
                    </a:p>
                  </p:txBody>
                </p:sp>
                <p:sp>
                  <p:nvSpPr>
                    <p:cNvPr id="205"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206"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endParaRPr lang="en-US">
                        <a:latin typeface="Arial" pitchFamily="34" charset="0"/>
                        <a:cs typeface="Arial" pitchFamily="34" charset="0"/>
                      </a:endParaRPr>
                    </a:p>
                  </p:txBody>
                </p:sp>
                <p:sp>
                  <p:nvSpPr>
                    <p:cNvPr id="207"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08"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209"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210"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1"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2"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3"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4"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5"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endParaRPr lang="en-US">
                        <a:latin typeface="Arial" pitchFamily="34" charset="0"/>
                        <a:cs typeface="Arial" pitchFamily="34" charset="0"/>
                      </a:endParaRPr>
                    </a:p>
                  </p:txBody>
                </p:sp>
                <p:sp>
                  <p:nvSpPr>
                    <p:cNvPr id="216"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p:spPr>
                  <p:txBody>
                    <a:bodyPr/>
                    <a:lstStyle/>
                    <a:p>
                      <a:endParaRPr lang="en-US">
                        <a:latin typeface="Arial" pitchFamily="34" charset="0"/>
                        <a:cs typeface="Arial" pitchFamily="34" charset="0"/>
                      </a:endParaRPr>
                    </a:p>
                  </p:txBody>
                </p:sp>
                <p:sp>
                  <p:nvSpPr>
                    <p:cNvPr id="217" name="Line 254"/>
                    <p:cNvSpPr>
                      <a:spLocks noChangeShapeType="1"/>
                    </p:cNvSpPr>
                    <p:nvPr/>
                  </p:nvSpPr>
                  <p:spPr bwMode="auto">
                    <a:xfrm flipV="1">
                      <a:off x="2350" y="2569"/>
                      <a:ext cx="185" cy="11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8"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19"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220"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endParaRPr lang="en-US">
                        <a:latin typeface="Arial" pitchFamily="34" charset="0"/>
                        <a:cs typeface="Arial" pitchFamily="34" charset="0"/>
                      </a:endParaRPr>
                    </a:p>
                  </p:txBody>
                </p:sp>
                <p:sp>
                  <p:nvSpPr>
                    <p:cNvPr id="221"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endParaRPr lang="en-US">
                        <a:latin typeface="Arial" pitchFamily="34" charset="0"/>
                        <a:cs typeface="Arial" pitchFamily="34" charset="0"/>
                      </a:endParaRPr>
                    </a:p>
                  </p:txBody>
                </p:sp>
                <p:sp>
                  <p:nvSpPr>
                    <p:cNvPr id="222"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6D6DFF"/>
                    </a:solidFill>
                    <a:ln w="0">
                      <a:solidFill>
                        <a:srgbClr val="6D6DFF"/>
                      </a:solidFill>
                      <a:round/>
                      <a:headEnd/>
                      <a:tailEnd/>
                    </a:ln>
                  </p:spPr>
                  <p:txBody>
                    <a:bodyPr/>
                    <a:lstStyle/>
                    <a:p>
                      <a:endParaRPr lang="en-US">
                        <a:latin typeface="Arial" pitchFamily="34" charset="0"/>
                        <a:cs typeface="Arial" pitchFamily="34" charset="0"/>
                      </a:endParaRPr>
                    </a:p>
                  </p:txBody>
                </p:sp>
                <p:sp>
                  <p:nvSpPr>
                    <p:cNvPr id="223"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9292FF"/>
                    </a:solidFill>
                    <a:ln w="0">
                      <a:solidFill>
                        <a:srgbClr val="9292FF"/>
                      </a:solidFill>
                      <a:round/>
                      <a:headEnd/>
                      <a:tailEnd/>
                    </a:ln>
                  </p:spPr>
                  <p:txBody>
                    <a:bodyPr/>
                    <a:lstStyle/>
                    <a:p>
                      <a:endParaRPr lang="en-US">
                        <a:latin typeface="Arial" pitchFamily="34" charset="0"/>
                        <a:cs typeface="Arial" pitchFamily="34" charset="0"/>
                      </a:endParaRPr>
                    </a:p>
                  </p:txBody>
                </p:sp>
                <p:sp>
                  <p:nvSpPr>
                    <p:cNvPr id="224"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endParaRPr lang="en-US">
                        <a:latin typeface="Arial" pitchFamily="34" charset="0"/>
                        <a:cs typeface="Arial" pitchFamily="34" charset="0"/>
                      </a:endParaRPr>
                    </a:p>
                  </p:txBody>
                </p:sp>
                <p:sp>
                  <p:nvSpPr>
                    <p:cNvPr id="225"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endParaRPr lang="en-US">
                        <a:latin typeface="Arial" pitchFamily="34" charset="0"/>
                        <a:cs typeface="Arial" pitchFamily="34" charset="0"/>
                      </a:endParaRPr>
                    </a:p>
                  </p:txBody>
                </p:sp>
                <p:sp>
                  <p:nvSpPr>
                    <p:cNvPr id="226"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227" name="Freeform 314"/>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28" name="Freeform 315"/>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000000"/>
                      </a:solidFill>
                      <a:round/>
                      <a:headEnd/>
                      <a:tailEnd/>
                    </a:ln>
                  </p:spPr>
                  <p:txBody>
                    <a:bodyPr/>
                    <a:lstStyle/>
                    <a:p>
                      <a:endParaRPr lang="en-US">
                        <a:latin typeface="Arial" pitchFamily="34" charset="0"/>
                        <a:cs typeface="Arial" pitchFamily="34" charset="0"/>
                      </a:endParaRPr>
                    </a:p>
                  </p:txBody>
                </p:sp>
                <p:sp>
                  <p:nvSpPr>
                    <p:cNvPr id="229"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sp>
                  <p:nvSpPr>
                    <p:cNvPr id="230" name="Line 50"/>
                    <p:cNvSpPr>
                      <a:spLocks noChangeShapeType="1"/>
                    </p:cNvSpPr>
                    <p:nvPr/>
                  </p:nvSpPr>
                  <p:spPr bwMode="auto">
                    <a:xfrm flipV="1">
                      <a:off x="2113" y="2152"/>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1" name="Line 52"/>
                    <p:cNvSpPr>
                      <a:spLocks noChangeShapeType="1"/>
                    </p:cNvSpPr>
                    <p:nvPr/>
                  </p:nvSpPr>
                  <p:spPr bwMode="auto">
                    <a:xfrm flipV="1">
                      <a:off x="2163" y="212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2" name="Line 53"/>
                    <p:cNvSpPr>
                      <a:spLocks noChangeShapeType="1"/>
                    </p:cNvSpPr>
                    <p:nvPr/>
                  </p:nvSpPr>
                  <p:spPr bwMode="auto">
                    <a:xfrm flipV="1">
                      <a:off x="2187" y="210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3" name="Line 54"/>
                    <p:cNvSpPr>
                      <a:spLocks noChangeShapeType="1"/>
                    </p:cNvSpPr>
                    <p:nvPr/>
                  </p:nvSpPr>
                  <p:spPr bwMode="auto">
                    <a:xfrm flipV="1">
                      <a:off x="2211" y="2094"/>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4" name="Line 55"/>
                    <p:cNvSpPr>
                      <a:spLocks noChangeShapeType="1"/>
                    </p:cNvSpPr>
                    <p:nvPr/>
                  </p:nvSpPr>
                  <p:spPr bwMode="auto">
                    <a:xfrm flipV="1">
                      <a:off x="2237" y="2079"/>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5" name="Line 56"/>
                    <p:cNvSpPr>
                      <a:spLocks noChangeShapeType="1"/>
                    </p:cNvSpPr>
                    <p:nvPr/>
                  </p:nvSpPr>
                  <p:spPr bwMode="auto">
                    <a:xfrm flipV="1">
                      <a:off x="2261" y="2064"/>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6" name="Line 57"/>
                    <p:cNvSpPr>
                      <a:spLocks noChangeShapeType="1"/>
                    </p:cNvSpPr>
                    <p:nvPr/>
                  </p:nvSpPr>
                  <p:spPr bwMode="auto">
                    <a:xfrm flipV="1">
                      <a:off x="2285" y="205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7" name="Line 58"/>
                    <p:cNvSpPr>
                      <a:spLocks noChangeShapeType="1"/>
                    </p:cNvSpPr>
                    <p:nvPr/>
                  </p:nvSpPr>
                  <p:spPr bwMode="auto">
                    <a:xfrm flipV="1">
                      <a:off x="2309" y="203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8" name="Line 59"/>
                    <p:cNvSpPr>
                      <a:spLocks noChangeShapeType="1"/>
                    </p:cNvSpPr>
                    <p:nvPr/>
                  </p:nvSpPr>
                  <p:spPr bwMode="auto">
                    <a:xfrm flipV="1">
                      <a:off x="2335" y="202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9" name="Line 60"/>
                    <p:cNvSpPr>
                      <a:spLocks noChangeShapeType="1"/>
                    </p:cNvSpPr>
                    <p:nvPr/>
                  </p:nvSpPr>
                  <p:spPr bwMode="auto">
                    <a:xfrm flipV="1">
                      <a:off x="2359" y="200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0" name="Line 61"/>
                    <p:cNvSpPr>
                      <a:spLocks noChangeShapeType="1"/>
                    </p:cNvSpPr>
                    <p:nvPr/>
                  </p:nvSpPr>
                  <p:spPr bwMode="auto">
                    <a:xfrm flipV="1">
                      <a:off x="2383" y="1994"/>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1" name="Line 62"/>
                    <p:cNvSpPr>
                      <a:spLocks noChangeShapeType="1"/>
                    </p:cNvSpPr>
                    <p:nvPr/>
                  </p:nvSpPr>
                  <p:spPr bwMode="auto">
                    <a:xfrm flipV="1">
                      <a:off x="2407" y="1979"/>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2" name="Line 63"/>
                    <p:cNvSpPr>
                      <a:spLocks noChangeShapeType="1"/>
                    </p:cNvSpPr>
                    <p:nvPr/>
                  </p:nvSpPr>
                  <p:spPr bwMode="auto">
                    <a:xfrm flipV="1">
                      <a:off x="2433" y="1964"/>
                      <a:ext cx="12"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3" name="Line 64"/>
                    <p:cNvSpPr>
                      <a:spLocks noChangeShapeType="1"/>
                    </p:cNvSpPr>
                    <p:nvPr/>
                  </p:nvSpPr>
                  <p:spPr bwMode="auto">
                    <a:xfrm flipV="1">
                      <a:off x="2458" y="1949"/>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4" name="Line 65"/>
                    <p:cNvSpPr>
                      <a:spLocks noChangeShapeType="1"/>
                    </p:cNvSpPr>
                    <p:nvPr/>
                  </p:nvSpPr>
                  <p:spPr bwMode="auto">
                    <a:xfrm flipV="1">
                      <a:off x="2482" y="1936"/>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5" name="Line 66"/>
                    <p:cNvSpPr>
                      <a:spLocks noChangeShapeType="1"/>
                    </p:cNvSpPr>
                    <p:nvPr/>
                  </p:nvSpPr>
                  <p:spPr bwMode="auto">
                    <a:xfrm flipV="1">
                      <a:off x="2508" y="192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6" name="Line 67"/>
                    <p:cNvSpPr>
                      <a:spLocks noChangeShapeType="1"/>
                    </p:cNvSpPr>
                    <p:nvPr/>
                  </p:nvSpPr>
                  <p:spPr bwMode="auto">
                    <a:xfrm flipV="1">
                      <a:off x="2532" y="1907"/>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7" name="Line 71"/>
                    <p:cNvSpPr>
                      <a:spLocks noChangeShapeType="1"/>
                    </p:cNvSpPr>
                    <p:nvPr/>
                  </p:nvSpPr>
                  <p:spPr bwMode="auto">
                    <a:xfrm flipH="1" flipV="1">
                      <a:off x="2425" y="1862"/>
                      <a:ext cx="124" cy="4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grpSp>
                  <p:nvGrpSpPr>
                    <p:cNvPr id="248" name="Group 396"/>
                    <p:cNvGrpSpPr>
                      <a:grpSpLocks/>
                    </p:cNvGrpSpPr>
                    <p:nvPr/>
                  </p:nvGrpSpPr>
                  <p:grpSpPr bwMode="auto">
                    <a:xfrm>
                      <a:off x="2587" y="2137"/>
                      <a:ext cx="616" cy="339"/>
                      <a:chOff x="2582" y="2147"/>
                      <a:chExt cx="616" cy="339"/>
                    </a:xfrm>
                  </p:grpSpPr>
                  <p:sp>
                    <p:nvSpPr>
                      <p:cNvPr id="263" name="Line 93"/>
                      <p:cNvSpPr>
                        <a:spLocks noChangeShapeType="1"/>
                      </p:cNvSpPr>
                      <p:nvPr/>
                    </p:nvSpPr>
                    <p:spPr bwMode="auto">
                      <a:xfrm flipH="1">
                        <a:off x="2686" y="2419"/>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4" name="Line 94"/>
                      <p:cNvSpPr>
                        <a:spLocks noChangeShapeType="1"/>
                      </p:cNvSpPr>
                      <p:nvPr/>
                    </p:nvSpPr>
                    <p:spPr bwMode="auto">
                      <a:xfrm flipH="1">
                        <a:off x="2673" y="2432"/>
                        <a:ext cx="2" cy="2"/>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5" name="Line 95"/>
                      <p:cNvSpPr>
                        <a:spLocks noChangeShapeType="1"/>
                      </p:cNvSpPr>
                      <p:nvPr/>
                    </p:nvSpPr>
                    <p:spPr bwMode="auto">
                      <a:xfrm flipH="1">
                        <a:off x="2606" y="2466"/>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6" name="Line 96"/>
                      <p:cNvSpPr>
                        <a:spLocks noChangeShapeType="1"/>
                      </p:cNvSpPr>
                      <p:nvPr/>
                    </p:nvSpPr>
                    <p:spPr bwMode="auto">
                      <a:xfrm flipH="1">
                        <a:off x="2582" y="2479"/>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7" name="Line 126"/>
                      <p:cNvSpPr>
                        <a:spLocks noChangeShapeType="1"/>
                      </p:cNvSpPr>
                      <p:nvPr/>
                    </p:nvSpPr>
                    <p:spPr bwMode="auto">
                      <a:xfrm flipH="1" flipV="1">
                        <a:off x="2605" y="245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8" name="Line 127"/>
                      <p:cNvSpPr>
                        <a:spLocks noChangeShapeType="1"/>
                      </p:cNvSpPr>
                      <p:nvPr/>
                    </p:nvSpPr>
                    <p:spPr bwMode="auto">
                      <a:xfrm flipV="1">
                        <a:off x="2612" y="244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9" name="Line 128"/>
                      <p:cNvSpPr>
                        <a:spLocks noChangeShapeType="1"/>
                      </p:cNvSpPr>
                      <p:nvPr/>
                    </p:nvSpPr>
                    <p:spPr bwMode="auto">
                      <a:xfrm flipV="1">
                        <a:off x="2638" y="2425"/>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0" name="Line 129"/>
                      <p:cNvSpPr>
                        <a:spLocks noChangeShapeType="1"/>
                      </p:cNvSpPr>
                      <p:nvPr/>
                    </p:nvSpPr>
                    <p:spPr bwMode="auto">
                      <a:xfrm>
                        <a:off x="2662" y="2429"/>
                        <a:ext cx="8" cy="3"/>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1" name="Line 72"/>
                      <p:cNvSpPr>
                        <a:spLocks noChangeShapeType="1"/>
                      </p:cNvSpPr>
                      <p:nvPr/>
                    </p:nvSpPr>
                    <p:spPr bwMode="auto">
                      <a:xfrm flipV="1">
                        <a:off x="3187" y="2169"/>
                        <a:ext cx="11"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2" name="Line 73"/>
                      <p:cNvSpPr>
                        <a:spLocks noChangeShapeType="1"/>
                      </p:cNvSpPr>
                      <p:nvPr/>
                    </p:nvSpPr>
                    <p:spPr bwMode="auto">
                      <a:xfrm flipH="1" flipV="1">
                        <a:off x="3179" y="2152"/>
                        <a:ext cx="12" cy="10"/>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3" name="Line 74"/>
                      <p:cNvSpPr>
                        <a:spLocks noChangeShapeType="1"/>
                      </p:cNvSpPr>
                      <p:nvPr/>
                    </p:nvSpPr>
                    <p:spPr bwMode="auto">
                      <a:xfrm flipH="1">
                        <a:off x="3153" y="214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4" name="Line 75"/>
                      <p:cNvSpPr>
                        <a:spLocks noChangeShapeType="1"/>
                      </p:cNvSpPr>
                      <p:nvPr/>
                    </p:nvSpPr>
                    <p:spPr bwMode="auto">
                      <a:xfrm flipH="1">
                        <a:off x="3129" y="216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5" name="Line 76"/>
                      <p:cNvSpPr>
                        <a:spLocks noChangeShapeType="1"/>
                      </p:cNvSpPr>
                      <p:nvPr/>
                    </p:nvSpPr>
                    <p:spPr bwMode="auto">
                      <a:xfrm flipH="1">
                        <a:off x="3105" y="217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6" name="Line 77"/>
                      <p:cNvSpPr>
                        <a:spLocks noChangeShapeType="1"/>
                      </p:cNvSpPr>
                      <p:nvPr/>
                    </p:nvSpPr>
                    <p:spPr bwMode="auto">
                      <a:xfrm flipH="1">
                        <a:off x="3081" y="2189"/>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7" name="Line 78"/>
                      <p:cNvSpPr>
                        <a:spLocks noChangeShapeType="1"/>
                      </p:cNvSpPr>
                      <p:nvPr/>
                    </p:nvSpPr>
                    <p:spPr bwMode="auto">
                      <a:xfrm flipH="1">
                        <a:off x="3055" y="2204"/>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8" name="Line 79"/>
                      <p:cNvSpPr>
                        <a:spLocks noChangeShapeType="1"/>
                      </p:cNvSpPr>
                      <p:nvPr/>
                    </p:nvSpPr>
                    <p:spPr bwMode="auto">
                      <a:xfrm flipH="1">
                        <a:off x="3031" y="2217"/>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9" name="Line 80"/>
                      <p:cNvSpPr>
                        <a:spLocks noChangeShapeType="1"/>
                      </p:cNvSpPr>
                      <p:nvPr/>
                    </p:nvSpPr>
                    <p:spPr bwMode="auto">
                      <a:xfrm flipH="1">
                        <a:off x="3007" y="223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0" name="Line 81"/>
                      <p:cNvSpPr>
                        <a:spLocks noChangeShapeType="1"/>
                      </p:cNvSpPr>
                      <p:nvPr/>
                    </p:nvSpPr>
                    <p:spPr bwMode="auto">
                      <a:xfrm flipH="1">
                        <a:off x="2983" y="2247"/>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1" name="Line 82"/>
                      <p:cNvSpPr>
                        <a:spLocks noChangeShapeType="1"/>
                      </p:cNvSpPr>
                      <p:nvPr/>
                    </p:nvSpPr>
                    <p:spPr bwMode="auto">
                      <a:xfrm flipH="1">
                        <a:off x="2957" y="2262"/>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2" name="Line 83"/>
                      <p:cNvSpPr>
                        <a:spLocks noChangeShapeType="1"/>
                      </p:cNvSpPr>
                      <p:nvPr/>
                    </p:nvSpPr>
                    <p:spPr bwMode="auto">
                      <a:xfrm flipH="1">
                        <a:off x="2933" y="227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3" name="Line 84"/>
                      <p:cNvSpPr>
                        <a:spLocks noChangeShapeType="1"/>
                      </p:cNvSpPr>
                      <p:nvPr/>
                    </p:nvSpPr>
                    <p:spPr bwMode="auto">
                      <a:xfrm flipH="1">
                        <a:off x="2909" y="2290"/>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4" name="Line 85"/>
                      <p:cNvSpPr>
                        <a:spLocks noChangeShapeType="1"/>
                      </p:cNvSpPr>
                      <p:nvPr/>
                    </p:nvSpPr>
                    <p:spPr bwMode="auto">
                      <a:xfrm flipH="1">
                        <a:off x="2883" y="2304"/>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5" name="Line 86"/>
                      <p:cNvSpPr>
                        <a:spLocks noChangeShapeType="1"/>
                      </p:cNvSpPr>
                      <p:nvPr/>
                    </p:nvSpPr>
                    <p:spPr bwMode="auto">
                      <a:xfrm flipH="1">
                        <a:off x="2859" y="2319"/>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6" name="Line 87"/>
                      <p:cNvSpPr>
                        <a:spLocks noChangeShapeType="1"/>
                      </p:cNvSpPr>
                      <p:nvPr/>
                    </p:nvSpPr>
                    <p:spPr bwMode="auto">
                      <a:xfrm flipH="1">
                        <a:off x="2835" y="2332"/>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7" name="Line 88"/>
                      <p:cNvSpPr>
                        <a:spLocks noChangeShapeType="1"/>
                      </p:cNvSpPr>
                      <p:nvPr/>
                    </p:nvSpPr>
                    <p:spPr bwMode="auto">
                      <a:xfrm flipH="1">
                        <a:off x="2810" y="2347"/>
                        <a:ext cx="12"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8" name="Line 89"/>
                      <p:cNvSpPr>
                        <a:spLocks noChangeShapeType="1"/>
                      </p:cNvSpPr>
                      <p:nvPr/>
                    </p:nvSpPr>
                    <p:spPr bwMode="auto">
                      <a:xfrm flipH="1">
                        <a:off x="2784" y="2362"/>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9" name="Line 90"/>
                      <p:cNvSpPr>
                        <a:spLocks noChangeShapeType="1"/>
                      </p:cNvSpPr>
                      <p:nvPr/>
                    </p:nvSpPr>
                    <p:spPr bwMode="auto">
                      <a:xfrm flipH="1">
                        <a:off x="2760" y="237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90" name="Line 91"/>
                      <p:cNvSpPr>
                        <a:spLocks noChangeShapeType="1"/>
                      </p:cNvSpPr>
                      <p:nvPr/>
                    </p:nvSpPr>
                    <p:spPr bwMode="auto">
                      <a:xfrm flipH="1">
                        <a:off x="2736" y="2390"/>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91" name="Line 92"/>
                      <p:cNvSpPr>
                        <a:spLocks noChangeShapeType="1"/>
                      </p:cNvSpPr>
                      <p:nvPr/>
                    </p:nvSpPr>
                    <p:spPr bwMode="auto">
                      <a:xfrm flipH="1">
                        <a:off x="2712" y="2404"/>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grpSp>
                <p:sp>
                  <p:nvSpPr>
                    <p:cNvPr id="249" name="Line 123"/>
                    <p:cNvSpPr>
                      <a:spLocks noChangeShapeType="1"/>
                    </p:cNvSpPr>
                    <p:nvPr/>
                  </p:nvSpPr>
                  <p:spPr bwMode="auto">
                    <a:xfrm flipV="1">
                      <a:off x="2083" y="2192"/>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50" name="Line 124"/>
                    <p:cNvSpPr>
                      <a:spLocks noChangeShapeType="1"/>
                    </p:cNvSpPr>
                    <p:nvPr/>
                  </p:nvSpPr>
                  <p:spPr bwMode="auto">
                    <a:xfrm flipV="1">
                      <a:off x="2109" y="217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51" name="Line 125"/>
                    <p:cNvSpPr>
                      <a:spLocks noChangeShapeType="1"/>
                    </p:cNvSpPr>
                    <p:nvPr/>
                  </p:nvSpPr>
                  <p:spPr bwMode="auto">
                    <a:xfrm flipH="1" flipV="1">
                      <a:off x="2120" y="216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52" name="Line 253"/>
                    <p:cNvSpPr>
                      <a:spLocks noChangeShapeType="1"/>
                    </p:cNvSpPr>
                    <p:nvPr/>
                  </p:nvSpPr>
                  <p:spPr bwMode="auto">
                    <a:xfrm flipV="1">
                      <a:off x="2267" y="1870"/>
                      <a:ext cx="185" cy="11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53"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54"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255"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endParaRPr lang="en-US">
                        <a:latin typeface="Arial" pitchFamily="34" charset="0"/>
                        <a:cs typeface="Arial" pitchFamily="34" charset="0"/>
                      </a:endParaRPr>
                    </a:p>
                  </p:txBody>
                </p:sp>
                <p:sp>
                  <p:nvSpPr>
                    <p:cNvPr id="256"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endParaRPr lang="en-US">
                        <a:latin typeface="Arial" pitchFamily="34" charset="0"/>
                        <a:cs typeface="Arial" pitchFamily="34" charset="0"/>
                      </a:endParaRPr>
                    </a:p>
                  </p:txBody>
                </p:sp>
                <p:sp>
                  <p:nvSpPr>
                    <p:cNvPr id="257"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endParaRPr lang="en-US">
                        <a:latin typeface="Arial" pitchFamily="34" charset="0"/>
                        <a:cs typeface="Arial" pitchFamily="34" charset="0"/>
                      </a:endParaRPr>
                    </a:p>
                  </p:txBody>
                </p:sp>
                <p:sp>
                  <p:nvSpPr>
                    <p:cNvPr id="258"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9292FF"/>
                      </a:solidFill>
                      <a:round/>
                      <a:headEnd/>
                      <a:tailEnd/>
                    </a:ln>
                  </p:spPr>
                  <p:txBody>
                    <a:bodyPr/>
                    <a:lstStyle/>
                    <a:p>
                      <a:endParaRPr lang="en-US">
                        <a:latin typeface="Arial" pitchFamily="34" charset="0"/>
                        <a:cs typeface="Arial" pitchFamily="34" charset="0"/>
                      </a:endParaRPr>
                    </a:p>
                  </p:txBody>
                </p:sp>
                <p:sp>
                  <p:nvSpPr>
                    <p:cNvPr id="259"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endParaRPr lang="en-US">
                        <a:latin typeface="Arial" pitchFamily="34" charset="0"/>
                        <a:cs typeface="Arial" pitchFamily="34" charset="0"/>
                      </a:endParaRPr>
                    </a:p>
                  </p:txBody>
                </p:sp>
                <p:sp>
                  <p:nvSpPr>
                    <p:cNvPr id="260"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DBDBFF"/>
                      </a:solidFill>
                      <a:round/>
                      <a:headEnd/>
                      <a:tailEnd/>
                    </a:ln>
                  </p:spPr>
                  <p:txBody>
                    <a:bodyPr/>
                    <a:lstStyle/>
                    <a:p>
                      <a:endParaRPr lang="en-US">
                        <a:latin typeface="Arial" pitchFamily="34" charset="0"/>
                        <a:cs typeface="Arial" pitchFamily="34" charset="0"/>
                      </a:endParaRPr>
                    </a:p>
                  </p:txBody>
                </p:sp>
                <p:sp>
                  <p:nvSpPr>
                    <p:cNvPr id="261"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262"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grpSp>
            </p:grpSp>
            <p:grpSp>
              <p:nvGrpSpPr>
                <p:cNvPr id="30" name="Group 432"/>
                <p:cNvGrpSpPr>
                  <a:grpSpLocks/>
                </p:cNvGrpSpPr>
                <p:nvPr/>
              </p:nvGrpSpPr>
              <p:grpSpPr bwMode="auto">
                <a:xfrm>
                  <a:off x="873129" y="3451228"/>
                  <a:ext cx="3359153" cy="2665416"/>
                  <a:chOff x="550" y="2174"/>
                  <a:chExt cx="2116" cy="1679"/>
                </a:xfrm>
              </p:grpSpPr>
              <p:grpSp>
                <p:nvGrpSpPr>
                  <p:cNvPr id="31" name="Group 413"/>
                  <p:cNvGrpSpPr>
                    <a:grpSpLocks/>
                  </p:cNvGrpSpPr>
                  <p:nvPr/>
                </p:nvGrpSpPr>
                <p:grpSpPr bwMode="auto">
                  <a:xfrm>
                    <a:off x="2093" y="2174"/>
                    <a:ext cx="573" cy="258"/>
                    <a:chOff x="2132" y="2126"/>
                    <a:chExt cx="573" cy="258"/>
                  </a:xfrm>
                </p:grpSpPr>
                <p:sp>
                  <p:nvSpPr>
                    <p:cNvPr id="105" name="Line 23"/>
                    <p:cNvSpPr>
                      <a:spLocks noChangeShapeType="1"/>
                    </p:cNvSpPr>
                    <p:nvPr/>
                  </p:nvSpPr>
                  <p:spPr bwMode="auto">
                    <a:xfrm>
                      <a:off x="2165" y="2126"/>
                      <a:ext cx="199" cy="97"/>
                    </a:xfrm>
                    <a:prstGeom prst="line">
                      <a:avLst/>
                    </a:prstGeom>
                    <a:noFill/>
                    <a:ln w="23813">
                      <a:solidFill>
                        <a:srgbClr val="FF0000"/>
                      </a:solidFill>
                      <a:round/>
                      <a:headEnd/>
                      <a:tailEnd/>
                    </a:ln>
                  </p:spPr>
                  <p:txBody>
                    <a:bodyPr/>
                    <a:lstStyle/>
                    <a:p>
                      <a:endParaRPr lang="en-US">
                        <a:latin typeface="Arial" pitchFamily="34" charset="0"/>
                        <a:cs typeface="Arial" pitchFamily="34" charset="0"/>
                      </a:endParaRPr>
                    </a:p>
                  </p:txBody>
                </p:sp>
                <p:grpSp>
                  <p:nvGrpSpPr>
                    <p:cNvPr id="106" name="Group 397"/>
                    <p:cNvGrpSpPr>
                      <a:grpSpLocks/>
                    </p:cNvGrpSpPr>
                    <p:nvPr/>
                  </p:nvGrpSpPr>
                  <p:grpSpPr bwMode="auto">
                    <a:xfrm>
                      <a:off x="2132" y="2147"/>
                      <a:ext cx="573" cy="237"/>
                      <a:chOff x="2132" y="2147"/>
                      <a:chExt cx="573" cy="237"/>
                    </a:xfrm>
                  </p:grpSpPr>
                  <p:sp>
                    <p:nvSpPr>
                      <p:cNvPr id="107" name="Line 170"/>
                      <p:cNvSpPr>
                        <a:spLocks noChangeShapeType="1"/>
                      </p:cNvSpPr>
                      <p:nvPr/>
                    </p:nvSpPr>
                    <p:spPr bwMode="auto">
                      <a:xfrm>
                        <a:off x="2456" y="2265"/>
                        <a:ext cx="249" cy="119"/>
                      </a:xfrm>
                      <a:prstGeom prst="line">
                        <a:avLst/>
                      </a:prstGeom>
                      <a:noFill/>
                      <a:ln w="23813">
                        <a:solidFill>
                          <a:srgbClr val="FF0000"/>
                        </a:solidFill>
                        <a:round/>
                        <a:headEnd/>
                        <a:tailEnd/>
                      </a:ln>
                    </p:spPr>
                    <p:txBody>
                      <a:bodyPr/>
                      <a:lstStyle/>
                      <a:p>
                        <a:endParaRPr lang="en-US">
                          <a:latin typeface="Arial" pitchFamily="34" charset="0"/>
                          <a:cs typeface="Arial" pitchFamily="34" charset="0"/>
                        </a:endParaRPr>
                      </a:p>
                    </p:txBody>
                  </p:sp>
                  <p:sp>
                    <p:nvSpPr>
                      <p:cNvPr id="108" name="Line 51"/>
                      <p:cNvSpPr>
                        <a:spLocks noChangeShapeType="1"/>
                      </p:cNvSpPr>
                      <p:nvPr/>
                    </p:nvSpPr>
                    <p:spPr bwMode="auto">
                      <a:xfrm flipV="1">
                        <a:off x="2132" y="214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grpSp>
              </p:grpSp>
              <p:grpSp>
                <p:nvGrpSpPr>
                  <p:cNvPr id="32" name="Group 430"/>
                  <p:cNvGrpSpPr>
                    <a:grpSpLocks/>
                  </p:cNvGrpSpPr>
                  <p:nvPr/>
                </p:nvGrpSpPr>
                <p:grpSpPr bwMode="auto">
                  <a:xfrm>
                    <a:off x="550" y="2742"/>
                    <a:ext cx="1240" cy="1111"/>
                    <a:chOff x="550" y="2742"/>
                    <a:chExt cx="1240" cy="1111"/>
                  </a:xfrm>
                </p:grpSpPr>
                <p:sp>
                  <p:nvSpPr>
                    <p:cNvPr id="33" name="Line 11"/>
                    <p:cNvSpPr>
                      <a:spLocks noChangeShapeType="1"/>
                    </p:cNvSpPr>
                    <p:nvPr/>
                  </p:nvSpPr>
                  <p:spPr bwMode="auto">
                    <a:xfrm flipV="1">
                      <a:off x="920" y="3035"/>
                      <a:ext cx="870" cy="380"/>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34" name="Freeform 12"/>
                    <p:cNvSpPr>
                      <a:spLocks/>
                    </p:cNvSpPr>
                    <p:nvPr/>
                  </p:nvSpPr>
                  <p:spPr bwMode="auto">
                    <a:xfrm>
                      <a:off x="1369" y="3037"/>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35" name="Freeform 150"/>
                    <p:cNvSpPr>
                      <a:spLocks/>
                    </p:cNvSpPr>
                    <p:nvPr/>
                  </p:nvSpPr>
                  <p:spPr bwMode="auto">
                    <a:xfrm>
                      <a:off x="550" y="3015"/>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p:spPr>
                  <p:txBody>
                    <a:bodyPr/>
                    <a:lstStyle/>
                    <a:p>
                      <a:endParaRPr lang="en-US">
                        <a:latin typeface="Arial" pitchFamily="34" charset="0"/>
                        <a:cs typeface="Arial" pitchFamily="34" charset="0"/>
                      </a:endParaRPr>
                    </a:p>
                  </p:txBody>
                </p:sp>
                <p:sp>
                  <p:nvSpPr>
                    <p:cNvPr id="36" name="Freeform 151"/>
                    <p:cNvSpPr>
                      <a:spLocks/>
                    </p:cNvSpPr>
                    <p:nvPr/>
                  </p:nvSpPr>
                  <p:spPr bwMode="auto">
                    <a:xfrm>
                      <a:off x="814" y="3366"/>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p:spPr>
                  <p:txBody>
                    <a:bodyPr/>
                    <a:lstStyle/>
                    <a:p>
                      <a:endParaRPr lang="en-US">
                        <a:latin typeface="Arial" pitchFamily="34" charset="0"/>
                        <a:cs typeface="Arial" pitchFamily="34" charset="0"/>
                      </a:endParaRPr>
                    </a:p>
                  </p:txBody>
                </p:sp>
                <p:sp>
                  <p:nvSpPr>
                    <p:cNvPr id="37" name="Freeform 152"/>
                    <p:cNvSpPr>
                      <a:spLocks/>
                    </p:cNvSpPr>
                    <p:nvPr/>
                  </p:nvSpPr>
                  <p:spPr bwMode="auto">
                    <a:xfrm>
                      <a:off x="1281" y="3684"/>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p:spPr>
                  <p:txBody>
                    <a:bodyPr/>
                    <a:lstStyle/>
                    <a:p>
                      <a:endParaRPr lang="en-US">
                        <a:latin typeface="Arial" pitchFamily="34" charset="0"/>
                        <a:cs typeface="Arial" pitchFamily="34" charset="0"/>
                      </a:endParaRPr>
                    </a:p>
                  </p:txBody>
                </p:sp>
                <p:sp>
                  <p:nvSpPr>
                    <p:cNvPr id="38"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39"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40"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41"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endParaRPr lang="en-US">
                        <a:latin typeface="Arial" pitchFamily="34" charset="0"/>
                        <a:cs typeface="Arial" pitchFamily="34" charset="0"/>
                      </a:endParaRPr>
                    </a:p>
                  </p:txBody>
                </p:sp>
                <p:sp>
                  <p:nvSpPr>
                    <p:cNvPr id="42"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43"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endParaRPr lang="en-US">
                        <a:latin typeface="Arial" pitchFamily="34" charset="0"/>
                        <a:cs typeface="Arial" pitchFamily="34" charset="0"/>
                      </a:endParaRPr>
                    </a:p>
                  </p:txBody>
                </p:sp>
                <p:sp>
                  <p:nvSpPr>
                    <p:cNvPr id="44"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endParaRPr lang="en-US">
                        <a:latin typeface="Arial" pitchFamily="34" charset="0"/>
                        <a:cs typeface="Arial" pitchFamily="34" charset="0"/>
                      </a:endParaRPr>
                    </a:p>
                  </p:txBody>
                </p:sp>
                <p:sp>
                  <p:nvSpPr>
                    <p:cNvPr id="45"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endParaRPr lang="en-US">
                        <a:latin typeface="Arial" pitchFamily="34" charset="0"/>
                        <a:cs typeface="Arial" pitchFamily="34" charset="0"/>
                      </a:endParaRPr>
                    </a:p>
                  </p:txBody>
                </p:sp>
                <p:sp>
                  <p:nvSpPr>
                    <p:cNvPr id="46"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47"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endParaRPr lang="en-US">
                        <a:latin typeface="Arial" pitchFamily="34" charset="0"/>
                        <a:cs typeface="Arial" pitchFamily="34" charset="0"/>
                      </a:endParaRPr>
                    </a:p>
                  </p:txBody>
                </p:sp>
                <p:sp>
                  <p:nvSpPr>
                    <p:cNvPr id="48"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49"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50"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51"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52"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53"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endParaRPr lang="en-US">
                        <a:latin typeface="Arial" pitchFamily="34" charset="0"/>
                        <a:cs typeface="Arial" pitchFamily="34" charset="0"/>
                      </a:endParaRPr>
                    </a:p>
                  </p:txBody>
                </p:sp>
                <p:sp>
                  <p:nvSpPr>
                    <p:cNvPr id="54"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55"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endParaRPr lang="en-US">
                        <a:latin typeface="Arial" pitchFamily="34" charset="0"/>
                        <a:cs typeface="Arial" pitchFamily="34" charset="0"/>
                      </a:endParaRPr>
                    </a:p>
                  </p:txBody>
                </p:sp>
                <p:sp>
                  <p:nvSpPr>
                    <p:cNvPr id="56"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endParaRPr lang="en-US">
                        <a:latin typeface="Arial" pitchFamily="34" charset="0"/>
                        <a:cs typeface="Arial" pitchFamily="34" charset="0"/>
                      </a:endParaRPr>
                    </a:p>
                  </p:txBody>
                </p:sp>
                <p:sp>
                  <p:nvSpPr>
                    <p:cNvPr id="57"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endParaRPr lang="en-US">
                        <a:latin typeface="Arial" pitchFamily="34" charset="0"/>
                        <a:cs typeface="Arial" pitchFamily="34" charset="0"/>
                      </a:endParaRPr>
                    </a:p>
                  </p:txBody>
                </p:sp>
                <p:sp>
                  <p:nvSpPr>
                    <p:cNvPr id="58"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endParaRPr lang="en-US">
                        <a:latin typeface="Arial" pitchFamily="34" charset="0"/>
                        <a:cs typeface="Arial" pitchFamily="34" charset="0"/>
                      </a:endParaRPr>
                    </a:p>
                  </p:txBody>
                </p:sp>
                <p:sp>
                  <p:nvSpPr>
                    <p:cNvPr id="59"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endParaRPr lang="en-US">
                        <a:latin typeface="Arial" pitchFamily="34" charset="0"/>
                        <a:cs typeface="Arial" pitchFamily="34" charset="0"/>
                      </a:endParaRPr>
                    </a:p>
                  </p:txBody>
                </p:sp>
                <p:sp>
                  <p:nvSpPr>
                    <p:cNvPr id="60"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61"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62"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63"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endParaRPr lang="en-US">
                        <a:latin typeface="Arial" pitchFamily="34" charset="0"/>
                        <a:cs typeface="Arial" pitchFamily="34" charset="0"/>
                      </a:endParaRPr>
                    </a:p>
                  </p:txBody>
                </p:sp>
                <p:sp>
                  <p:nvSpPr>
                    <p:cNvPr id="64"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endParaRPr lang="en-US">
                        <a:latin typeface="Arial" pitchFamily="34" charset="0"/>
                        <a:cs typeface="Arial" pitchFamily="34" charset="0"/>
                      </a:endParaRPr>
                    </a:p>
                  </p:txBody>
                </p:sp>
                <p:sp>
                  <p:nvSpPr>
                    <p:cNvPr id="65"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endParaRPr lang="en-US">
                        <a:latin typeface="Arial" pitchFamily="34" charset="0"/>
                        <a:cs typeface="Arial" pitchFamily="34" charset="0"/>
                      </a:endParaRPr>
                    </a:p>
                  </p:txBody>
                </p:sp>
                <p:sp>
                  <p:nvSpPr>
                    <p:cNvPr id="66"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endParaRPr lang="en-US">
                        <a:latin typeface="Arial" pitchFamily="34" charset="0"/>
                        <a:cs typeface="Arial" pitchFamily="34" charset="0"/>
                      </a:endParaRPr>
                    </a:p>
                  </p:txBody>
                </p:sp>
                <p:sp>
                  <p:nvSpPr>
                    <p:cNvPr id="67"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endParaRPr lang="en-US">
                        <a:latin typeface="Arial" pitchFamily="34" charset="0"/>
                        <a:cs typeface="Arial" pitchFamily="34" charset="0"/>
                      </a:endParaRPr>
                    </a:p>
                  </p:txBody>
                </p:sp>
                <p:sp>
                  <p:nvSpPr>
                    <p:cNvPr id="68"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endParaRPr lang="en-US">
                        <a:latin typeface="Arial" pitchFamily="34" charset="0"/>
                        <a:cs typeface="Arial" pitchFamily="34" charset="0"/>
                      </a:endParaRPr>
                    </a:p>
                  </p:txBody>
                </p:sp>
                <p:sp>
                  <p:nvSpPr>
                    <p:cNvPr id="69"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endParaRPr lang="en-US">
                        <a:latin typeface="Arial" pitchFamily="34" charset="0"/>
                        <a:cs typeface="Arial" pitchFamily="34" charset="0"/>
                      </a:endParaRPr>
                    </a:p>
                  </p:txBody>
                </p:sp>
                <p:sp>
                  <p:nvSpPr>
                    <p:cNvPr id="70"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endParaRPr lang="en-US">
                        <a:latin typeface="Arial" pitchFamily="34" charset="0"/>
                        <a:cs typeface="Arial" pitchFamily="34" charset="0"/>
                      </a:endParaRPr>
                    </a:p>
                  </p:txBody>
                </p:sp>
                <p:sp>
                  <p:nvSpPr>
                    <p:cNvPr id="71"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72"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73"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74"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75"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endParaRPr lang="en-US">
                        <a:latin typeface="Arial" pitchFamily="34" charset="0"/>
                        <a:cs typeface="Arial" pitchFamily="34" charset="0"/>
                      </a:endParaRPr>
                    </a:p>
                  </p:txBody>
                </p:sp>
                <p:sp>
                  <p:nvSpPr>
                    <p:cNvPr id="76"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endParaRPr lang="en-US">
                        <a:latin typeface="Arial" pitchFamily="34" charset="0"/>
                        <a:cs typeface="Arial" pitchFamily="34" charset="0"/>
                      </a:endParaRPr>
                    </a:p>
                  </p:txBody>
                </p:sp>
                <p:sp>
                  <p:nvSpPr>
                    <p:cNvPr id="77"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endParaRPr lang="en-US">
                        <a:latin typeface="Arial" pitchFamily="34" charset="0"/>
                        <a:cs typeface="Arial" pitchFamily="34" charset="0"/>
                      </a:endParaRPr>
                    </a:p>
                  </p:txBody>
                </p:sp>
                <p:sp>
                  <p:nvSpPr>
                    <p:cNvPr id="78"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endParaRPr lang="en-US">
                        <a:latin typeface="Arial" pitchFamily="34" charset="0"/>
                        <a:cs typeface="Arial" pitchFamily="34" charset="0"/>
                      </a:endParaRPr>
                    </a:p>
                  </p:txBody>
                </p:sp>
                <p:sp>
                  <p:nvSpPr>
                    <p:cNvPr id="79"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endParaRPr lang="en-US">
                        <a:latin typeface="Arial" pitchFamily="34" charset="0"/>
                        <a:cs typeface="Arial" pitchFamily="34" charset="0"/>
                      </a:endParaRPr>
                    </a:p>
                  </p:txBody>
                </p:sp>
                <p:sp>
                  <p:nvSpPr>
                    <p:cNvPr id="80"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endParaRPr lang="en-US">
                        <a:latin typeface="Arial" pitchFamily="34" charset="0"/>
                        <a:cs typeface="Arial" pitchFamily="34" charset="0"/>
                      </a:endParaRPr>
                    </a:p>
                  </p:txBody>
                </p:sp>
                <p:sp>
                  <p:nvSpPr>
                    <p:cNvPr id="81"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82"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83"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84"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endParaRPr lang="en-US">
                        <a:latin typeface="Arial" pitchFamily="34" charset="0"/>
                        <a:cs typeface="Arial" pitchFamily="34" charset="0"/>
                      </a:endParaRPr>
                    </a:p>
                  </p:txBody>
                </p:sp>
                <p:sp>
                  <p:nvSpPr>
                    <p:cNvPr id="85"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endParaRPr lang="en-US">
                        <a:latin typeface="Arial" pitchFamily="34" charset="0"/>
                        <a:cs typeface="Arial" pitchFamily="34" charset="0"/>
                      </a:endParaRPr>
                    </a:p>
                  </p:txBody>
                </p:sp>
                <p:sp>
                  <p:nvSpPr>
                    <p:cNvPr id="86"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endParaRPr lang="en-US">
                        <a:latin typeface="Arial" pitchFamily="34" charset="0"/>
                        <a:cs typeface="Arial" pitchFamily="34" charset="0"/>
                      </a:endParaRPr>
                    </a:p>
                  </p:txBody>
                </p:sp>
                <p:sp>
                  <p:nvSpPr>
                    <p:cNvPr id="87"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endParaRPr lang="en-US">
                        <a:latin typeface="Arial" pitchFamily="34" charset="0"/>
                        <a:cs typeface="Arial" pitchFamily="34" charset="0"/>
                      </a:endParaRPr>
                    </a:p>
                  </p:txBody>
                </p:sp>
                <p:sp>
                  <p:nvSpPr>
                    <p:cNvPr id="88"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endParaRPr lang="en-US">
                        <a:latin typeface="Arial" pitchFamily="34" charset="0"/>
                        <a:cs typeface="Arial" pitchFamily="34" charset="0"/>
                      </a:endParaRPr>
                    </a:p>
                  </p:txBody>
                </p:sp>
                <p:sp>
                  <p:nvSpPr>
                    <p:cNvPr id="89"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endParaRPr lang="en-US">
                        <a:latin typeface="Arial" pitchFamily="34" charset="0"/>
                        <a:cs typeface="Arial" pitchFamily="34" charset="0"/>
                      </a:endParaRPr>
                    </a:p>
                  </p:txBody>
                </p:sp>
                <p:sp>
                  <p:nvSpPr>
                    <p:cNvPr id="90"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endParaRPr lang="en-US">
                        <a:latin typeface="Arial" pitchFamily="34" charset="0"/>
                        <a:cs typeface="Arial" pitchFamily="34" charset="0"/>
                      </a:endParaRPr>
                    </a:p>
                  </p:txBody>
                </p:sp>
                <p:sp>
                  <p:nvSpPr>
                    <p:cNvPr id="91"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endParaRPr lang="en-US">
                        <a:latin typeface="Arial" pitchFamily="34" charset="0"/>
                        <a:cs typeface="Arial" pitchFamily="34" charset="0"/>
                      </a:endParaRPr>
                    </a:p>
                  </p:txBody>
                </p:sp>
                <p:sp>
                  <p:nvSpPr>
                    <p:cNvPr id="92"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endParaRPr lang="en-US">
                        <a:latin typeface="Arial" pitchFamily="34" charset="0"/>
                        <a:cs typeface="Arial" pitchFamily="34" charset="0"/>
                      </a:endParaRPr>
                    </a:p>
                  </p:txBody>
                </p:sp>
                <p:sp>
                  <p:nvSpPr>
                    <p:cNvPr id="93"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94"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95"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96"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97"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endParaRPr lang="en-US">
                        <a:latin typeface="Arial" pitchFamily="34" charset="0"/>
                        <a:cs typeface="Arial" pitchFamily="34" charset="0"/>
                      </a:endParaRPr>
                    </a:p>
                  </p:txBody>
                </p:sp>
                <p:sp>
                  <p:nvSpPr>
                    <p:cNvPr id="98"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99"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endParaRPr lang="en-US">
                        <a:latin typeface="Arial" pitchFamily="34" charset="0"/>
                        <a:cs typeface="Arial" pitchFamily="34" charset="0"/>
                      </a:endParaRPr>
                    </a:p>
                  </p:txBody>
                </p:sp>
                <p:sp>
                  <p:nvSpPr>
                    <p:cNvPr id="100"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endParaRPr lang="en-US">
                        <a:latin typeface="Arial" pitchFamily="34" charset="0"/>
                        <a:cs typeface="Arial" pitchFamily="34" charset="0"/>
                      </a:endParaRPr>
                    </a:p>
                  </p:txBody>
                </p:sp>
                <p:sp>
                  <p:nvSpPr>
                    <p:cNvPr id="101"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endParaRPr lang="en-US">
                        <a:latin typeface="Arial" pitchFamily="34" charset="0"/>
                        <a:cs typeface="Arial" pitchFamily="34" charset="0"/>
                      </a:endParaRPr>
                    </a:p>
                  </p:txBody>
                </p:sp>
                <p:sp>
                  <p:nvSpPr>
                    <p:cNvPr id="102"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endParaRPr lang="en-US">
                        <a:latin typeface="Arial" pitchFamily="34" charset="0"/>
                        <a:cs typeface="Arial" pitchFamily="34" charset="0"/>
                      </a:endParaRPr>
                    </a:p>
                  </p:txBody>
                </p:sp>
                <p:sp>
                  <p:nvSpPr>
                    <p:cNvPr id="103"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endParaRPr lang="en-US">
                        <a:latin typeface="Arial" pitchFamily="34" charset="0"/>
                        <a:cs typeface="Arial" pitchFamily="34" charset="0"/>
                      </a:endParaRPr>
                    </a:p>
                  </p:txBody>
                </p:sp>
                <p:sp>
                  <p:nvSpPr>
                    <p:cNvPr id="104"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grpSp>
            </p:grpSp>
          </p:grpSp>
          <p:grpSp>
            <p:nvGrpSpPr>
              <p:cNvPr id="15" name="Group 343"/>
              <p:cNvGrpSpPr/>
              <p:nvPr/>
            </p:nvGrpSpPr>
            <p:grpSpPr>
              <a:xfrm>
                <a:off x="1862778" y="3550629"/>
                <a:ext cx="844708" cy="257028"/>
                <a:chOff x="5563489" y="3481924"/>
                <a:chExt cx="844708" cy="257028"/>
              </a:xfrm>
            </p:grpSpPr>
            <p:sp>
              <p:nvSpPr>
                <p:cNvPr id="18" name="Freeform 281"/>
                <p:cNvSpPr>
                  <a:spLocks/>
                </p:cNvSpPr>
                <p:nvPr/>
              </p:nvSpPr>
              <p:spPr bwMode="auto">
                <a:xfrm>
                  <a:off x="5563489" y="3581185"/>
                  <a:ext cx="571965" cy="157767"/>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19" name="Freeform 283"/>
                <p:cNvSpPr>
                  <a:spLocks/>
                </p:cNvSpPr>
                <p:nvPr/>
              </p:nvSpPr>
              <p:spPr bwMode="auto">
                <a:xfrm>
                  <a:off x="6245345" y="3539199"/>
                  <a:ext cx="67524" cy="143771"/>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20" name="Freeform 284"/>
                <p:cNvSpPr>
                  <a:spLocks/>
                </p:cNvSpPr>
                <p:nvPr/>
              </p:nvSpPr>
              <p:spPr bwMode="auto">
                <a:xfrm>
                  <a:off x="6312869" y="3536654"/>
                  <a:ext cx="95328" cy="148861"/>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21" name="Freeform 286"/>
                <p:cNvSpPr>
                  <a:spLocks/>
                </p:cNvSpPr>
                <p:nvPr/>
              </p:nvSpPr>
              <p:spPr bwMode="auto">
                <a:xfrm>
                  <a:off x="6059986" y="3484489"/>
                  <a:ext cx="348210" cy="94151"/>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2" name="Freeform 287"/>
                <p:cNvSpPr>
                  <a:spLocks/>
                </p:cNvSpPr>
                <p:nvPr/>
              </p:nvSpPr>
              <p:spPr bwMode="auto">
                <a:xfrm>
                  <a:off x="5885219" y="3536654"/>
                  <a:ext cx="95328" cy="148861"/>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23" name="Freeform 291"/>
                <p:cNvSpPr>
                  <a:spLocks/>
                </p:cNvSpPr>
                <p:nvPr/>
              </p:nvSpPr>
              <p:spPr bwMode="auto">
                <a:xfrm>
                  <a:off x="6063958" y="3543016"/>
                  <a:ext cx="96652" cy="148861"/>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24" name="Freeform 290"/>
                <p:cNvSpPr>
                  <a:spLocks/>
                </p:cNvSpPr>
                <p:nvPr/>
              </p:nvSpPr>
              <p:spPr bwMode="auto">
                <a:xfrm>
                  <a:off x="5885219" y="3481924"/>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5" name="Freeform 282"/>
                <p:cNvSpPr>
                  <a:spLocks/>
                </p:cNvSpPr>
                <p:nvPr/>
              </p:nvSpPr>
              <p:spPr bwMode="auto">
                <a:xfrm>
                  <a:off x="6159285" y="3535383"/>
                  <a:ext cx="95327" cy="148861"/>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26" name="Freeform 290"/>
                <p:cNvSpPr>
                  <a:spLocks/>
                </p:cNvSpPr>
                <p:nvPr/>
              </p:nvSpPr>
              <p:spPr bwMode="auto">
                <a:xfrm>
                  <a:off x="5897135" y="3483218"/>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7" name="Freeform 288"/>
                <p:cNvSpPr>
                  <a:spLocks/>
                </p:cNvSpPr>
                <p:nvPr/>
              </p:nvSpPr>
              <p:spPr bwMode="auto">
                <a:xfrm>
                  <a:off x="5981384" y="3547469"/>
                  <a:ext cx="94004" cy="148861"/>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grpSp>
          <p:sp>
            <p:nvSpPr>
              <p:cNvPr id="16" name="Freeform 289"/>
              <p:cNvSpPr>
                <a:spLocks/>
              </p:cNvSpPr>
              <p:nvPr/>
            </p:nvSpPr>
            <p:spPr bwMode="auto">
              <a:xfrm>
                <a:off x="2184508" y="3550629"/>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latin typeface="Arial" pitchFamily="34" charset="0"/>
                  <a:cs typeface="Arial" pitchFamily="34" charset="0"/>
                </a:endParaRPr>
              </a:p>
            </p:txBody>
          </p:sp>
          <p:sp>
            <p:nvSpPr>
              <p:cNvPr id="17" name="Freeform 289"/>
              <p:cNvSpPr>
                <a:spLocks/>
              </p:cNvSpPr>
              <p:nvPr/>
            </p:nvSpPr>
            <p:spPr bwMode="auto">
              <a:xfrm>
                <a:off x="2359276" y="3562100"/>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latin typeface="Arial" pitchFamily="34" charset="0"/>
                  <a:cs typeface="Arial" pitchFamily="34" charset="0"/>
                </a:endParaRPr>
              </a:p>
            </p:txBody>
          </p:sp>
        </p:grpSp>
        <p:sp>
          <p:nvSpPr>
            <p:cNvPr id="12" name="Freeform 174"/>
            <p:cNvSpPr>
              <a:spLocks/>
            </p:cNvSpPr>
            <p:nvPr/>
          </p:nvSpPr>
          <p:spPr bwMode="auto">
            <a:xfrm>
              <a:off x="6710710" y="4694399"/>
              <a:ext cx="84057" cy="10653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3" name="Freeform 173"/>
            <p:cNvSpPr>
              <a:spLocks/>
            </p:cNvSpPr>
            <p:nvPr/>
          </p:nvSpPr>
          <p:spPr bwMode="auto">
            <a:xfrm>
              <a:off x="6712445" y="4699438"/>
              <a:ext cx="84057" cy="10653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grpSp>
      <p:sp>
        <p:nvSpPr>
          <p:cNvPr id="2" name="TextBox 1"/>
          <p:cNvSpPr txBox="1"/>
          <p:nvPr/>
        </p:nvSpPr>
        <p:spPr>
          <a:xfrm>
            <a:off x="503017" y="5225389"/>
            <a:ext cx="4555923"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Note: I took many slides from Mont/Bob … but gave it my own spin by adding some </a:t>
            </a:r>
          </a:p>
        </p:txBody>
      </p:sp>
    </p:spTree>
    <p:extLst>
      <p:ext uri="{BB962C8B-B14F-4D97-AF65-F5344CB8AC3E}">
        <p14:creationId xmlns:p14="http://schemas.microsoft.com/office/powerpoint/2010/main" val="323787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184407" y="6459713"/>
            <a:ext cx="4698714" cy="365125"/>
          </a:xfrm>
        </p:spPr>
        <p:txBody>
          <a:bodyPr/>
          <a:lstStyle/>
          <a:p>
            <a:r>
              <a:rPr lang="en-US" dirty="0" err="1">
                <a:latin typeface="Arial" pitchFamily="34" charset="0"/>
                <a:cs typeface="Arial" pitchFamily="34" charset="0"/>
              </a:rPr>
              <a:t>JLab</a:t>
            </a:r>
            <a:r>
              <a:rPr lang="en-US" dirty="0">
                <a:latin typeface="Arial" pitchFamily="34" charset="0"/>
                <a:cs typeface="Arial" pitchFamily="34" charset="0"/>
              </a:rPr>
              <a:t> User Satellite Meeting @ APS Meeting  January 28 2017</a:t>
            </a:r>
          </a:p>
        </p:txBody>
      </p:sp>
      <p:sp>
        <p:nvSpPr>
          <p:cNvPr id="3" name="Slide Number Placeholder 2"/>
          <p:cNvSpPr txBox="1">
            <a:spLocks/>
          </p:cNvSpPr>
          <p:nvPr/>
        </p:nvSpPr>
        <p:spPr>
          <a:xfrm>
            <a:off x="6114732" y="6465423"/>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3254369" y="6037809"/>
            <a:ext cx="5740401" cy="279944"/>
            <a:chOff x="1905000" y="6324600"/>
            <a:chExt cx="5740401" cy="279944"/>
          </a:xfrm>
        </p:grpSpPr>
        <p:sp>
          <p:nvSpPr>
            <p:cNvPr id="5" name="Rectangle 4"/>
            <p:cNvSpPr/>
            <p:nvPr/>
          </p:nvSpPr>
          <p:spPr>
            <a:xfrm>
              <a:off x="2124438" y="6324600"/>
              <a:ext cx="2048959" cy="276999"/>
            </a:xfrm>
            <a:prstGeom prst="rect">
              <a:avLst/>
            </a:prstGeom>
          </p:spPr>
          <p:txBody>
            <a:bodyPr wrap="none">
              <a:spAutoFit/>
            </a:bodyPr>
            <a:lstStyle/>
            <a:p>
              <a:r>
                <a:rPr lang="en-US" sz="1200" b="1" dirty="0">
                  <a:solidFill>
                    <a:srgbClr val="000000"/>
                  </a:solidFill>
                  <a:latin typeface="Arial" panose="020B0604020202020204" pitchFamily="34" charset="0"/>
                  <a:cs typeface="Arial" pitchFamily="34" charset="0"/>
                </a:rPr>
                <a:t>Beam for Commissioning</a:t>
              </a:r>
            </a:p>
          </p:txBody>
        </p:sp>
        <p:sp>
          <p:nvSpPr>
            <p:cNvPr id="6" name="Rectangle 5"/>
            <p:cNvSpPr/>
            <p:nvPr/>
          </p:nvSpPr>
          <p:spPr>
            <a:xfrm>
              <a:off x="4410694" y="6327545"/>
              <a:ext cx="1473480" cy="276999"/>
            </a:xfrm>
            <a:prstGeom prst="rect">
              <a:avLst/>
            </a:prstGeom>
          </p:spPr>
          <p:txBody>
            <a:bodyPr wrap="none">
              <a:spAutoFit/>
            </a:bodyPr>
            <a:lstStyle/>
            <a:p>
              <a:r>
                <a:rPr lang="en-US" sz="1200" b="1" dirty="0">
                  <a:solidFill>
                    <a:srgbClr val="000000"/>
                  </a:solidFill>
                  <a:latin typeface="Arial" panose="020B0604020202020204" pitchFamily="34" charset="0"/>
                  <a:cs typeface="Arial" pitchFamily="34" charset="0"/>
                </a:rPr>
                <a:t>Beam for Physics</a:t>
              </a:r>
            </a:p>
          </p:txBody>
        </p:sp>
        <p:grpSp>
          <p:nvGrpSpPr>
            <p:cNvPr id="7" name="Group 6"/>
            <p:cNvGrpSpPr/>
            <p:nvPr/>
          </p:nvGrpSpPr>
          <p:grpSpPr>
            <a:xfrm>
              <a:off x="1905000" y="6449467"/>
              <a:ext cx="4324132" cy="13632"/>
              <a:chOff x="1905000" y="6449467"/>
              <a:chExt cx="4324132" cy="13632"/>
            </a:xfrm>
          </p:grpSpPr>
          <p:cxnSp>
            <p:nvCxnSpPr>
              <p:cNvPr id="9" name="Straight Connector 8"/>
              <p:cNvCxnSpPr/>
              <p:nvPr/>
            </p:nvCxnSpPr>
            <p:spPr bwMode="auto">
              <a:xfrm>
                <a:off x="1905000" y="6449467"/>
                <a:ext cx="270237" cy="0"/>
              </a:xfrm>
              <a:prstGeom prst="line">
                <a:avLst/>
              </a:prstGeom>
              <a:solidFill>
                <a:schemeClr val="accent1"/>
              </a:solidFill>
              <a:ln w="127000" cap="flat" cmpd="sng" algn="ctr">
                <a:solidFill>
                  <a:srgbClr val="92D050"/>
                </a:solidFill>
                <a:prstDash val="solid"/>
                <a:round/>
                <a:headEnd type="none" w="med" len="med"/>
                <a:tailEnd type="none" w="med" len="med"/>
              </a:ln>
              <a:effectLst/>
            </p:spPr>
          </p:cxnSp>
          <p:cxnSp>
            <p:nvCxnSpPr>
              <p:cNvPr id="10" name="Straight Connector 9"/>
              <p:cNvCxnSpPr/>
              <p:nvPr/>
            </p:nvCxnSpPr>
            <p:spPr bwMode="auto">
              <a:xfrm>
                <a:off x="4191000" y="6463099"/>
                <a:ext cx="270237" cy="0"/>
              </a:xfrm>
              <a:prstGeom prst="line">
                <a:avLst/>
              </a:prstGeom>
              <a:solidFill>
                <a:schemeClr val="accent1"/>
              </a:solidFill>
              <a:ln w="127000" cap="flat" cmpd="sng" algn="ctr">
                <a:solidFill>
                  <a:srgbClr val="0070C0"/>
                </a:solidFill>
                <a:prstDash val="solid"/>
                <a:round/>
                <a:headEnd type="none" w="med" len="med"/>
                <a:tailEnd type="none" w="med" len="med"/>
              </a:ln>
              <a:effectLst/>
            </p:spPr>
          </p:cxnSp>
          <p:cxnSp>
            <p:nvCxnSpPr>
              <p:cNvPr id="11" name="Straight Connector 10"/>
              <p:cNvCxnSpPr/>
              <p:nvPr/>
            </p:nvCxnSpPr>
            <p:spPr bwMode="auto">
              <a:xfrm>
                <a:off x="5948200" y="6457577"/>
                <a:ext cx="280932" cy="0"/>
              </a:xfrm>
              <a:prstGeom prst="line">
                <a:avLst/>
              </a:prstGeom>
              <a:solidFill>
                <a:schemeClr val="accent1"/>
              </a:solidFill>
              <a:ln w="127000" cap="flat" cmpd="sng" algn="ctr">
                <a:solidFill>
                  <a:srgbClr val="7030A0"/>
                </a:solidFill>
                <a:prstDash val="solid"/>
                <a:round/>
                <a:headEnd type="none" w="med" len="med"/>
                <a:tailEnd type="none" w="med" len="med"/>
              </a:ln>
              <a:effectLst/>
            </p:spPr>
          </p:cxnSp>
        </p:grpSp>
        <p:sp>
          <p:nvSpPr>
            <p:cNvPr id="8" name="Rectangle 7"/>
            <p:cNvSpPr/>
            <p:nvPr/>
          </p:nvSpPr>
          <p:spPr>
            <a:xfrm>
              <a:off x="6178333" y="6327545"/>
              <a:ext cx="1467068" cy="276999"/>
            </a:xfrm>
            <a:prstGeom prst="rect">
              <a:avLst/>
            </a:prstGeom>
          </p:spPr>
          <p:txBody>
            <a:bodyPr wrap="none">
              <a:spAutoFit/>
            </a:bodyPr>
            <a:lstStyle/>
            <a:p>
              <a:r>
                <a:rPr lang="en-US" sz="1200" b="1" dirty="0">
                  <a:solidFill>
                    <a:srgbClr val="000000"/>
                  </a:solidFill>
                  <a:latin typeface="Arial" panose="020B0604020202020204" pitchFamily="34" charset="0"/>
                  <a:cs typeface="Arial" pitchFamily="34" charset="0"/>
                </a:rPr>
                <a:t>Non-CLAS12 Ops</a:t>
              </a:r>
            </a:p>
          </p:txBody>
        </p:sp>
      </p:grpSp>
      <p:grpSp>
        <p:nvGrpSpPr>
          <p:cNvPr id="12" name="Group 11"/>
          <p:cNvGrpSpPr/>
          <p:nvPr/>
        </p:nvGrpSpPr>
        <p:grpSpPr>
          <a:xfrm>
            <a:off x="0" y="34635"/>
            <a:ext cx="9143999" cy="5907238"/>
            <a:chOff x="530775" y="832931"/>
            <a:chExt cx="8156025" cy="5268984"/>
          </a:xfrm>
        </p:grpSpPr>
        <p:cxnSp>
          <p:nvCxnSpPr>
            <p:cNvPr id="13" name="Straight Connector 12"/>
            <p:cNvCxnSpPr/>
            <p:nvPr/>
          </p:nvCxnSpPr>
          <p:spPr bwMode="auto">
            <a:xfrm>
              <a:off x="4722831" y="1474531"/>
              <a:ext cx="0" cy="4627384"/>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sp>
          <p:nvSpPr>
            <p:cNvPr id="14" name="Rectangle 13"/>
            <p:cNvSpPr/>
            <p:nvPr/>
          </p:nvSpPr>
          <p:spPr>
            <a:xfrm>
              <a:off x="636485" y="2903284"/>
              <a:ext cx="748074" cy="329427"/>
            </a:xfrm>
            <a:prstGeom prst="rect">
              <a:avLst/>
            </a:prstGeom>
          </p:spPr>
          <p:txBody>
            <a:bodyPr wrap="none">
              <a:spAutoFit/>
            </a:bodyPr>
            <a:lstStyle/>
            <a:p>
              <a:pPr>
                <a:defRPr/>
              </a:pPr>
              <a:r>
                <a:rPr lang="en-US" b="1" kern="0" dirty="0">
                  <a:solidFill>
                    <a:srgbClr val="000000"/>
                  </a:solidFill>
                  <a:latin typeface="Arial" panose="020B0604020202020204" pitchFamily="34" charset="0"/>
                  <a:cs typeface="Arial" panose="020B0604020202020204" pitchFamily="34" charset="0"/>
                </a:rPr>
                <a:t>Hall A</a:t>
              </a:r>
            </a:p>
          </p:txBody>
        </p:sp>
        <p:sp>
          <p:nvSpPr>
            <p:cNvPr id="15" name="Rectangle 14"/>
            <p:cNvSpPr/>
            <p:nvPr/>
          </p:nvSpPr>
          <p:spPr>
            <a:xfrm>
              <a:off x="671622" y="5661203"/>
              <a:ext cx="748074" cy="329427"/>
            </a:xfrm>
            <a:prstGeom prst="rect">
              <a:avLst/>
            </a:prstGeom>
          </p:spPr>
          <p:txBody>
            <a:bodyPr wrap="none">
              <a:spAutoFit/>
            </a:bodyPr>
            <a:lstStyle/>
            <a:p>
              <a:pPr>
                <a:defRPr/>
              </a:pPr>
              <a:r>
                <a:rPr lang="en-US" b="1" kern="0" dirty="0">
                  <a:solidFill>
                    <a:srgbClr val="000000"/>
                  </a:solidFill>
                  <a:latin typeface="Arial" panose="020B0604020202020204" pitchFamily="34" charset="0"/>
                  <a:cs typeface="Arial" panose="020B0604020202020204" pitchFamily="34" charset="0"/>
                </a:rPr>
                <a:t>Hall D</a:t>
              </a:r>
            </a:p>
          </p:txBody>
        </p:sp>
        <p:cxnSp>
          <p:nvCxnSpPr>
            <p:cNvPr id="16" name="Straight Connector 15"/>
            <p:cNvCxnSpPr/>
            <p:nvPr/>
          </p:nvCxnSpPr>
          <p:spPr bwMode="auto">
            <a:xfrm>
              <a:off x="6494002" y="1474531"/>
              <a:ext cx="0" cy="4627384"/>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cxnSp>
          <p:nvCxnSpPr>
            <p:cNvPr id="17" name="Straight Connector 16"/>
            <p:cNvCxnSpPr/>
            <p:nvPr/>
          </p:nvCxnSpPr>
          <p:spPr bwMode="auto">
            <a:xfrm>
              <a:off x="8263727" y="1474531"/>
              <a:ext cx="0" cy="4627384"/>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cxnSp>
          <p:nvCxnSpPr>
            <p:cNvPr id="18" name="Straight Connector 17"/>
            <p:cNvCxnSpPr/>
            <p:nvPr/>
          </p:nvCxnSpPr>
          <p:spPr bwMode="auto">
            <a:xfrm>
              <a:off x="2957382" y="1466459"/>
              <a:ext cx="0" cy="4635453"/>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sp>
          <p:nvSpPr>
            <p:cNvPr id="19" name="Rectangle 18"/>
            <p:cNvSpPr/>
            <p:nvPr/>
          </p:nvSpPr>
          <p:spPr bwMode="auto">
            <a:xfrm>
              <a:off x="530775" y="883733"/>
              <a:ext cx="8156025" cy="5218182"/>
            </a:xfrm>
            <a:prstGeom prst="rect">
              <a:avLst/>
            </a:prstGeom>
            <a:noFill/>
            <a:ln w="9525" cap="flat" cmpd="sng" algn="ctr">
              <a:solidFill>
                <a:sysClr val="windowText" lastClr="000000">
                  <a:lumMod val="65000"/>
                  <a:lumOff val="35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dirty="0">
                <a:solidFill>
                  <a:srgbClr val="000000"/>
                </a:solidFill>
                <a:latin typeface="Arial" panose="020B0604020202020204" pitchFamily="34" charset="0"/>
                <a:cs typeface="Arial" panose="020B0604020202020204" pitchFamily="34" charset="0"/>
              </a:endParaRPr>
            </a:p>
          </p:txBody>
        </p:sp>
        <p:sp>
          <p:nvSpPr>
            <p:cNvPr id="20" name="Rectangle 19"/>
            <p:cNvSpPr/>
            <p:nvPr/>
          </p:nvSpPr>
          <p:spPr>
            <a:xfrm>
              <a:off x="636485" y="2057341"/>
              <a:ext cx="1297119" cy="329427"/>
            </a:xfrm>
            <a:prstGeom prst="rect">
              <a:avLst/>
            </a:prstGeom>
          </p:spPr>
          <p:txBody>
            <a:bodyPr wrap="none">
              <a:spAutoFit/>
            </a:bodyPr>
            <a:lstStyle/>
            <a:p>
              <a:pPr>
                <a:defRPr/>
              </a:pPr>
              <a:r>
                <a:rPr lang="en-US" b="1" kern="0" dirty="0">
                  <a:solidFill>
                    <a:srgbClr val="000000"/>
                  </a:solidFill>
                  <a:latin typeface="Arial" panose="020B0604020202020204" pitchFamily="34" charset="0"/>
                  <a:cs typeface="Arial" panose="020B0604020202020204" pitchFamily="34" charset="0"/>
                </a:rPr>
                <a:t>Accelerator</a:t>
              </a:r>
            </a:p>
          </p:txBody>
        </p:sp>
        <p:sp>
          <p:nvSpPr>
            <p:cNvPr id="21" name="Rectangle 20"/>
            <p:cNvSpPr/>
            <p:nvPr/>
          </p:nvSpPr>
          <p:spPr>
            <a:xfrm>
              <a:off x="671622" y="3885905"/>
              <a:ext cx="748074" cy="329427"/>
            </a:xfrm>
            <a:prstGeom prst="rect">
              <a:avLst/>
            </a:prstGeom>
          </p:spPr>
          <p:txBody>
            <a:bodyPr wrap="none">
              <a:spAutoFit/>
            </a:bodyPr>
            <a:lstStyle/>
            <a:p>
              <a:pPr>
                <a:defRPr/>
              </a:pPr>
              <a:r>
                <a:rPr lang="en-US" b="1" kern="0" dirty="0">
                  <a:solidFill>
                    <a:srgbClr val="000000"/>
                  </a:solidFill>
                  <a:latin typeface="Arial" panose="020B0604020202020204" pitchFamily="34" charset="0"/>
                  <a:cs typeface="Arial" panose="020B0604020202020204" pitchFamily="34" charset="0"/>
                </a:rPr>
                <a:t>Hall B</a:t>
              </a:r>
            </a:p>
          </p:txBody>
        </p:sp>
        <p:sp>
          <p:nvSpPr>
            <p:cNvPr id="22" name="Rectangle 21"/>
            <p:cNvSpPr/>
            <p:nvPr/>
          </p:nvSpPr>
          <p:spPr>
            <a:xfrm>
              <a:off x="671622" y="4741897"/>
              <a:ext cx="748074" cy="329427"/>
            </a:xfrm>
            <a:prstGeom prst="rect">
              <a:avLst/>
            </a:prstGeom>
          </p:spPr>
          <p:txBody>
            <a:bodyPr wrap="none">
              <a:spAutoFit/>
            </a:bodyPr>
            <a:lstStyle/>
            <a:p>
              <a:pPr>
                <a:defRPr/>
              </a:pPr>
              <a:r>
                <a:rPr lang="en-US" b="1" kern="0" dirty="0">
                  <a:solidFill>
                    <a:srgbClr val="000000"/>
                  </a:solidFill>
                  <a:latin typeface="Arial" panose="020B0604020202020204" pitchFamily="34" charset="0"/>
                  <a:cs typeface="Arial" panose="020B0604020202020204" pitchFamily="34" charset="0"/>
                </a:rPr>
                <a:t>Hall C</a:t>
              </a:r>
            </a:p>
          </p:txBody>
        </p:sp>
        <p:sp>
          <p:nvSpPr>
            <p:cNvPr id="23" name="Rectangle 22"/>
            <p:cNvSpPr/>
            <p:nvPr/>
          </p:nvSpPr>
          <p:spPr>
            <a:xfrm>
              <a:off x="2191055" y="2011088"/>
              <a:ext cx="56362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Activity</a:t>
              </a:r>
            </a:p>
          </p:txBody>
        </p:sp>
        <p:sp>
          <p:nvSpPr>
            <p:cNvPr id="24" name="Rectangle 23"/>
            <p:cNvSpPr/>
            <p:nvPr/>
          </p:nvSpPr>
          <p:spPr>
            <a:xfrm>
              <a:off x="2181270" y="2175005"/>
              <a:ext cx="49356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Beam</a:t>
              </a:r>
            </a:p>
          </p:txBody>
        </p:sp>
        <p:sp>
          <p:nvSpPr>
            <p:cNvPr id="25" name="Rectangle 24"/>
            <p:cNvSpPr/>
            <p:nvPr/>
          </p:nvSpPr>
          <p:spPr>
            <a:xfrm>
              <a:off x="2174413" y="2872146"/>
              <a:ext cx="56362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Activity</a:t>
              </a:r>
            </a:p>
          </p:txBody>
        </p:sp>
        <p:sp>
          <p:nvSpPr>
            <p:cNvPr id="26" name="Rectangle 25"/>
            <p:cNvSpPr/>
            <p:nvPr/>
          </p:nvSpPr>
          <p:spPr>
            <a:xfrm>
              <a:off x="2164628" y="3036065"/>
              <a:ext cx="49356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Beam</a:t>
              </a:r>
            </a:p>
          </p:txBody>
        </p:sp>
        <p:sp>
          <p:nvSpPr>
            <p:cNvPr id="27" name="Rectangle 26"/>
            <p:cNvSpPr/>
            <p:nvPr/>
          </p:nvSpPr>
          <p:spPr>
            <a:xfrm>
              <a:off x="2177345" y="3870120"/>
              <a:ext cx="56362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Activity</a:t>
              </a:r>
            </a:p>
          </p:txBody>
        </p:sp>
        <p:sp>
          <p:nvSpPr>
            <p:cNvPr id="28" name="Rectangle 27"/>
            <p:cNvSpPr/>
            <p:nvPr/>
          </p:nvSpPr>
          <p:spPr>
            <a:xfrm>
              <a:off x="2167560" y="4208876"/>
              <a:ext cx="49356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Beam</a:t>
              </a:r>
            </a:p>
          </p:txBody>
        </p:sp>
        <p:sp>
          <p:nvSpPr>
            <p:cNvPr id="29" name="Rectangle 28"/>
            <p:cNvSpPr/>
            <p:nvPr/>
          </p:nvSpPr>
          <p:spPr>
            <a:xfrm>
              <a:off x="2177345" y="4748906"/>
              <a:ext cx="56362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Activity</a:t>
              </a:r>
            </a:p>
          </p:txBody>
        </p:sp>
        <p:sp>
          <p:nvSpPr>
            <p:cNvPr id="30" name="Rectangle 29"/>
            <p:cNvSpPr/>
            <p:nvPr/>
          </p:nvSpPr>
          <p:spPr>
            <a:xfrm>
              <a:off x="2167560" y="5047076"/>
              <a:ext cx="49356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Beam</a:t>
              </a:r>
            </a:p>
          </p:txBody>
        </p:sp>
        <p:sp>
          <p:nvSpPr>
            <p:cNvPr id="31" name="Rectangle 30"/>
            <p:cNvSpPr/>
            <p:nvPr/>
          </p:nvSpPr>
          <p:spPr>
            <a:xfrm>
              <a:off x="2177345" y="5651074"/>
              <a:ext cx="56362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Activity</a:t>
              </a:r>
            </a:p>
          </p:txBody>
        </p:sp>
        <p:sp>
          <p:nvSpPr>
            <p:cNvPr id="32" name="Rectangle 31"/>
            <p:cNvSpPr/>
            <p:nvPr/>
          </p:nvSpPr>
          <p:spPr>
            <a:xfrm>
              <a:off x="2167560" y="5814991"/>
              <a:ext cx="49356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Beam</a:t>
              </a:r>
            </a:p>
          </p:txBody>
        </p:sp>
        <p:cxnSp>
          <p:nvCxnSpPr>
            <p:cNvPr id="33" name="Straight Connector 32"/>
            <p:cNvCxnSpPr/>
            <p:nvPr/>
          </p:nvCxnSpPr>
          <p:spPr bwMode="auto">
            <a:xfrm>
              <a:off x="2085961" y="1757714"/>
              <a:ext cx="0" cy="4344201"/>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grpSp>
          <p:nvGrpSpPr>
            <p:cNvPr id="34" name="Group 33"/>
            <p:cNvGrpSpPr/>
            <p:nvPr/>
          </p:nvGrpSpPr>
          <p:grpSpPr>
            <a:xfrm>
              <a:off x="530775" y="1041967"/>
              <a:ext cx="8156025" cy="5059946"/>
              <a:chOff x="-238028" y="1230277"/>
              <a:chExt cx="6431523" cy="4613528"/>
            </a:xfrm>
          </p:grpSpPr>
          <p:sp>
            <p:nvSpPr>
              <p:cNvPr id="96" name="Rectangle 95"/>
              <p:cNvSpPr/>
              <p:nvPr/>
            </p:nvSpPr>
            <p:spPr>
              <a:xfrm>
                <a:off x="566628" y="1604390"/>
                <a:ext cx="892069" cy="275333"/>
              </a:xfrm>
              <a:prstGeom prst="rect">
                <a:avLst/>
              </a:prstGeom>
            </p:spPr>
            <p:txBody>
              <a:bodyPr wrap="none">
                <a:spAutoFit/>
              </a:bodyPr>
              <a:lstStyle/>
              <a:p>
                <a:pPr>
                  <a:defRPr/>
                </a:pPr>
                <a:r>
                  <a:rPr lang="en-US" sz="1600" b="1" kern="0" dirty="0">
                    <a:solidFill>
                      <a:srgbClr val="000000"/>
                    </a:solidFill>
                    <a:latin typeface="Arial" panose="020B0604020202020204" pitchFamily="34" charset="0"/>
                    <a:cs typeface="Arial" panose="020B0604020202020204" pitchFamily="34" charset="0"/>
                  </a:rPr>
                  <a:t>Fiscal Year</a:t>
                </a:r>
              </a:p>
            </p:txBody>
          </p:sp>
          <p:cxnSp>
            <p:nvCxnSpPr>
              <p:cNvPr id="97" name="Straight Connector 96"/>
              <p:cNvCxnSpPr/>
              <p:nvPr/>
            </p:nvCxnSpPr>
            <p:spPr bwMode="auto">
              <a:xfrm>
                <a:off x="-238028" y="1868129"/>
                <a:ext cx="6427235" cy="0"/>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sp>
            <p:nvSpPr>
              <p:cNvPr id="98" name="Rectangle 97"/>
              <p:cNvSpPr/>
              <p:nvPr/>
            </p:nvSpPr>
            <p:spPr>
              <a:xfrm>
                <a:off x="2088038" y="1604390"/>
                <a:ext cx="490683" cy="300363"/>
              </a:xfrm>
              <a:prstGeom prst="rect">
                <a:avLst/>
              </a:prstGeom>
            </p:spPr>
            <p:txBody>
              <a:bodyPr wrap="none">
                <a:spAutoFit/>
              </a:bodyPr>
              <a:lstStyle/>
              <a:p>
                <a:pPr>
                  <a:defRPr/>
                </a:pPr>
                <a:r>
                  <a:rPr lang="en-US" b="1" kern="0" dirty="0">
                    <a:solidFill>
                      <a:srgbClr val="000000"/>
                    </a:solidFill>
                    <a:latin typeface="Arial" panose="020B0604020202020204" pitchFamily="34" charset="0"/>
                    <a:cs typeface="Arial" panose="020B0604020202020204" pitchFamily="34" charset="0"/>
                  </a:rPr>
                  <a:t>2016</a:t>
                </a:r>
              </a:p>
            </p:txBody>
          </p:sp>
          <p:sp>
            <p:nvSpPr>
              <p:cNvPr id="99" name="Rectangle 98"/>
              <p:cNvSpPr/>
              <p:nvPr/>
            </p:nvSpPr>
            <p:spPr>
              <a:xfrm>
                <a:off x="3487370" y="1604390"/>
                <a:ext cx="490683" cy="300363"/>
              </a:xfrm>
              <a:prstGeom prst="rect">
                <a:avLst/>
              </a:prstGeom>
            </p:spPr>
            <p:txBody>
              <a:bodyPr wrap="none">
                <a:spAutoFit/>
              </a:bodyPr>
              <a:lstStyle/>
              <a:p>
                <a:pPr>
                  <a:defRPr/>
                </a:pPr>
                <a:r>
                  <a:rPr lang="en-US" b="1" kern="0" dirty="0">
                    <a:solidFill>
                      <a:srgbClr val="000000"/>
                    </a:solidFill>
                    <a:latin typeface="Arial" panose="020B0604020202020204" pitchFamily="34" charset="0"/>
                    <a:cs typeface="Arial" panose="020B0604020202020204" pitchFamily="34" charset="0"/>
                  </a:rPr>
                  <a:t>2017</a:t>
                </a:r>
              </a:p>
            </p:txBody>
          </p:sp>
          <p:sp>
            <p:nvSpPr>
              <p:cNvPr id="100" name="Rectangle 99"/>
              <p:cNvSpPr/>
              <p:nvPr/>
            </p:nvSpPr>
            <p:spPr>
              <a:xfrm>
                <a:off x="4892914" y="1604390"/>
                <a:ext cx="490683" cy="300363"/>
              </a:xfrm>
              <a:prstGeom prst="rect">
                <a:avLst/>
              </a:prstGeom>
            </p:spPr>
            <p:txBody>
              <a:bodyPr wrap="none">
                <a:spAutoFit/>
              </a:bodyPr>
              <a:lstStyle/>
              <a:p>
                <a:pPr>
                  <a:defRPr/>
                </a:pPr>
                <a:r>
                  <a:rPr lang="en-US" b="1" kern="0" dirty="0">
                    <a:solidFill>
                      <a:srgbClr val="000000"/>
                    </a:solidFill>
                    <a:latin typeface="Arial" panose="020B0604020202020204" pitchFamily="34" charset="0"/>
                    <a:cs typeface="Arial" panose="020B0604020202020204" pitchFamily="34" charset="0"/>
                  </a:rPr>
                  <a:t>2018</a:t>
                </a:r>
              </a:p>
            </p:txBody>
          </p:sp>
          <p:grpSp>
            <p:nvGrpSpPr>
              <p:cNvPr id="101" name="Group 100"/>
              <p:cNvGrpSpPr/>
              <p:nvPr/>
            </p:nvGrpSpPr>
            <p:grpSpPr>
              <a:xfrm>
                <a:off x="2018072" y="1680011"/>
                <a:ext cx="698090" cy="4163791"/>
                <a:chOff x="3982065" y="954258"/>
                <a:chExt cx="698090" cy="4163791"/>
              </a:xfrm>
            </p:grpSpPr>
            <p:cxnSp>
              <p:nvCxnSpPr>
                <p:cNvPr id="133" name="Straight Connector 132"/>
                <p:cNvCxnSpPr/>
                <p:nvPr/>
              </p:nvCxnSpPr>
              <p:spPr bwMode="auto">
                <a:xfrm>
                  <a:off x="3982065" y="954258"/>
                  <a:ext cx="0" cy="4163791"/>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cxnSp>
              <p:nvCxnSpPr>
                <p:cNvPr id="134" name="Straight Connector 133"/>
                <p:cNvCxnSpPr/>
                <p:nvPr/>
              </p:nvCxnSpPr>
              <p:spPr bwMode="auto">
                <a:xfrm>
                  <a:off x="4331110" y="954258"/>
                  <a:ext cx="0" cy="4163791"/>
                </a:xfrm>
                <a:prstGeom prst="line">
                  <a:avLst/>
                </a:prstGeom>
                <a:noFill/>
                <a:ln w="9525" cap="flat" cmpd="sng" algn="ctr">
                  <a:solidFill>
                    <a:sysClr val="window" lastClr="FFFFFF">
                      <a:lumMod val="75000"/>
                    </a:sysClr>
                  </a:solidFill>
                  <a:prstDash val="solid"/>
                  <a:headEnd type="none" w="med" len="med"/>
                  <a:tailEnd type="none" w="med" len="med"/>
                </a:ln>
                <a:effectLst/>
              </p:spPr>
            </p:cxnSp>
            <p:cxnSp>
              <p:nvCxnSpPr>
                <p:cNvPr id="135" name="Straight Connector 134"/>
                <p:cNvCxnSpPr/>
                <p:nvPr/>
              </p:nvCxnSpPr>
              <p:spPr bwMode="auto">
                <a:xfrm>
                  <a:off x="4680155" y="954258"/>
                  <a:ext cx="0" cy="4163791"/>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grpSp>
          <p:grpSp>
            <p:nvGrpSpPr>
              <p:cNvPr id="102" name="Group 101"/>
              <p:cNvGrpSpPr/>
              <p:nvPr/>
            </p:nvGrpSpPr>
            <p:grpSpPr>
              <a:xfrm>
                <a:off x="3416709" y="1646369"/>
                <a:ext cx="698090" cy="4197436"/>
                <a:chOff x="3982065" y="920616"/>
                <a:chExt cx="698090" cy="4197436"/>
              </a:xfrm>
            </p:grpSpPr>
            <p:cxnSp>
              <p:nvCxnSpPr>
                <p:cNvPr id="130" name="Straight Connector 129"/>
                <p:cNvCxnSpPr/>
                <p:nvPr/>
              </p:nvCxnSpPr>
              <p:spPr bwMode="auto">
                <a:xfrm>
                  <a:off x="3982065" y="920616"/>
                  <a:ext cx="0" cy="4188778"/>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cxnSp>
              <p:nvCxnSpPr>
                <p:cNvPr id="131" name="Straight Connector 130"/>
                <p:cNvCxnSpPr/>
                <p:nvPr/>
              </p:nvCxnSpPr>
              <p:spPr bwMode="auto">
                <a:xfrm>
                  <a:off x="4331110" y="954258"/>
                  <a:ext cx="0" cy="416379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cxnSp>
              <p:nvCxnSpPr>
                <p:cNvPr id="132" name="Straight Connector 131"/>
                <p:cNvCxnSpPr/>
                <p:nvPr/>
              </p:nvCxnSpPr>
              <p:spPr bwMode="auto">
                <a:xfrm>
                  <a:off x="4680155" y="954258"/>
                  <a:ext cx="0" cy="416379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grpSp>
          <p:grpSp>
            <p:nvGrpSpPr>
              <p:cNvPr id="103" name="Group 102"/>
              <p:cNvGrpSpPr/>
              <p:nvPr/>
            </p:nvGrpSpPr>
            <p:grpSpPr>
              <a:xfrm>
                <a:off x="4815348" y="1680011"/>
                <a:ext cx="698090" cy="4163794"/>
                <a:chOff x="3982065" y="954258"/>
                <a:chExt cx="698090" cy="4163794"/>
              </a:xfrm>
            </p:grpSpPr>
            <p:cxnSp>
              <p:nvCxnSpPr>
                <p:cNvPr id="127" name="Straight Connector 126"/>
                <p:cNvCxnSpPr/>
                <p:nvPr/>
              </p:nvCxnSpPr>
              <p:spPr bwMode="auto">
                <a:xfrm>
                  <a:off x="3982065" y="954258"/>
                  <a:ext cx="0" cy="4163791"/>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cxnSp>
              <p:nvCxnSpPr>
                <p:cNvPr id="128" name="Straight Connector 127"/>
                <p:cNvCxnSpPr/>
                <p:nvPr/>
              </p:nvCxnSpPr>
              <p:spPr bwMode="auto">
                <a:xfrm>
                  <a:off x="4331110" y="954258"/>
                  <a:ext cx="0" cy="416379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cxnSp>
              <p:nvCxnSpPr>
                <p:cNvPr id="129" name="Straight Connector 128"/>
                <p:cNvCxnSpPr/>
                <p:nvPr/>
              </p:nvCxnSpPr>
              <p:spPr bwMode="auto">
                <a:xfrm>
                  <a:off x="4680155" y="954258"/>
                  <a:ext cx="0" cy="416379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grpSp>
          <p:cxnSp>
            <p:nvCxnSpPr>
              <p:cNvPr id="104" name="Straight Connector 103"/>
              <p:cNvCxnSpPr/>
              <p:nvPr/>
            </p:nvCxnSpPr>
            <p:spPr bwMode="auto">
              <a:xfrm>
                <a:off x="-238028" y="1617318"/>
                <a:ext cx="6427235" cy="0"/>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grpSp>
            <p:nvGrpSpPr>
              <p:cNvPr id="105" name="Group 104"/>
              <p:cNvGrpSpPr/>
              <p:nvPr/>
            </p:nvGrpSpPr>
            <p:grpSpPr>
              <a:xfrm>
                <a:off x="2359762" y="1389040"/>
                <a:ext cx="711444" cy="190484"/>
                <a:chOff x="3982065" y="1057201"/>
                <a:chExt cx="711444" cy="190484"/>
              </a:xfrm>
            </p:grpSpPr>
            <p:cxnSp>
              <p:nvCxnSpPr>
                <p:cNvPr id="124" name="Straight Connector 123"/>
                <p:cNvCxnSpPr/>
                <p:nvPr/>
              </p:nvCxnSpPr>
              <p:spPr bwMode="auto">
                <a:xfrm>
                  <a:off x="3982065" y="1057201"/>
                  <a:ext cx="0" cy="19048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cxnSp>
              <p:nvCxnSpPr>
                <p:cNvPr id="125" name="Straight Connector 124"/>
                <p:cNvCxnSpPr/>
                <p:nvPr/>
              </p:nvCxnSpPr>
              <p:spPr bwMode="auto">
                <a:xfrm>
                  <a:off x="4331110" y="1057201"/>
                  <a:ext cx="0" cy="19048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cxnSp>
              <p:nvCxnSpPr>
                <p:cNvPr id="126" name="Straight Connector 125"/>
                <p:cNvCxnSpPr/>
                <p:nvPr/>
              </p:nvCxnSpPr>
              <p:spPr bwMode="auto">
                <a:xfrm>
                  <a:off x="4693509" y="1057201"/>
                  <a:ext cx="0" cy="19048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grpSp>
          <p:grpSp>
            <p:nvGrpSpPr>
              <p:cNvPr id="106" name="Group 105"/>
              <p:cNvGrpSpPr/>
              <p:nvPr/>
            </p:nvGrpSpPr>
            <p:grpSpPr>
              <a:xfrm>
                <a:off x="3759573" y="1398276"/>
                <a:ext cx="704767" cy="190484"/>
                <a:chOff x="3982065" y="1057201"/>
                <a:chExt cx="704767" cy="190484"/>
              </a:xfrm>
            </p:grpSpPr>
            <p:cxnSp>
              <p:nvCxnSpPr>
                <p:cNvPr id="121" name="Straight Connector 120"/>
                <p:cNvCxnSpPr/>
                <p:nvPr/>
              </p:nvCxnSpPr>
              <p:spPr bwMode="auto">
                <a:xfrm>
                  <a:off x="3982065" y="1057201"/>
                  <a:ext cx="0" cy="19048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cxnSp>
              <p:nvCxnSpPr>
                <p:cNvPr id="122" name="Straight Connector 121"/>
                <p:cNvCxnSpPr/>
                <p:nvPr/>
              </p:nvCxnSpPr>
              <p:spPr bwMode="auto">
                <a:xfrm>
                  <a:off x="4331110" y="1057201"/>
                  <a:ext cx="0" cy="19048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cxnSp>
              <p:nvCxnSpPr>
                <p:cNvPr id="123" name="Straight Connector 122"/>
                <p:cNvCxnSpPr/>
                <p:nvPr/>
              </p:nvCxnSpPr>
              <p:spPr bwMode="auto">
                <a:xfrm>
                  <a:off x="4686832" y="1057201"/>
                  <a:ext cx="0" cy="19048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grpSp>
          <p:grpSp>
            <p:nvGrpSpPr>
              <p:cNvPr id="107" name="Group 106"/>
              <p:cNvGrpSpPr/>
              <p:nvPr/>
            </p:nvGrpSpPr>
            <p:grpSpPr>
              <a:xfrm>
                <a:off x="5171993" y="1398276"/>
                <a:ext cx="687883" cy="190484"/>
                <a:chOff x="4005626" y="1057201"/>
                <a:chExt cx="687883" cy="190484"/>
              </a:xfrm>
            </p:grpSpPr>
            <p:cxnSp>
              <p:nvCxnSpPr>
                <p:cNvPr id="118" name="Straight Connector 117"/>
                <p:cNvCxnSpPr/>
                <p:nvPr/>
              </p:nvCxnSpPr>
              <p:spPr bwMode="auto">
                <a:xfrm>
                  <a:off x="4005626" y="1057201"/>
                  <a:ext cx="0" cy="19048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cxnSp>
              <p:nvCxnSpPr>
                <p:cNvPr id="119" name="Straight Connector 118"/>
                <p:cNvCxnSpPr/>
                <p:nvPr/>
              </p:nvCxnSpPr>
              <p:spPr bwMode="auto">
                <a:xfrm>
                  <a:off x="4346126" y="1057201"/>
                  <a:ext cx="0" cy="19048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cxnSp>
              <p:nvCxnSpPr>
                <p:cNvPr id="120" name="Straight Connector 119"/>
                <p:cNvCxnSpPr/>
                <p:nvPr/>
              </p:nvCxnSpPr>
              <p:spPr bwMode="auto">
                <a:xfrm>
                  <a:off x="4693509" y="1057201"/>
                  <a:ext cx="0" cy="190484"/>
                </a:xfrm>
                <a:prstGeom prst="line">
                  <a:avLst/>
                </a:prstGeom>
                <a:solidFill>
                  <a:srgbClr val="4F81BD"/>
                </a:solidFill>
                <a:ln w="9525" cap="flat" cmpd="sng" algn="ctr">
                  <a:solidFill>
                    <a:sysClr val="window" lastClr="FFFFFF">
                      <a:lumMod val="75000"/>
                    </a:sysClr>
                  </a:solidFill>
                  <a:prstDash val="solid"/>
                  <a:round/>
                  <a:headEnd type="none" w="med" len="med"/>
                  <a:tailEnd type="none" w="med" len="med"/>
                </a:ln>
                <a:effectLst/>
              </p:spPr>
            </p:cxnSp>
          </p:grpSp>
          <p:grpSp>
            <p:nvGrpSpPr>
              <p:cNvPr id="108" name="Group 107"/>
              <p:cNvGrpSpPr/>
              <p:nvPr/>
            </p:nvGrpSpPr>
            <p:grpSpPr>
              <a:xfrm>
                <a:off x="545191" y="1230277"/>
                <a:ext cx="5648304" cy="392488"/>
                <a:chOff x="393216" y="5981716"/>
                <a:chExt cx="5648304" cy="392488"/>
              </a:xfrm>
            </p:grpSpPr>
            <p:sp>
              <p:nvSpPr>
                <p:cNvPr id="110" name="Rectangle 109"/>
                <p:cNvSpPr/>
                <p:nvPr/>
              </p:nvSpPr>
              <p:spPr>
                <a:xfrm>
                  <a:off x="393216" y="6073841"/>
                  <a:ext cx="1099526" cy="275333"/>
                </a:xfrm>
                <a:prstGeom prst="rect">
                  <a:avLst/>
                </a:prstGeom>
              </p:spPr>
              <p:txBody>
                <a:bodyPr wrap="none">
                  <a:spAutoFit/>
                </a:bodyPr>
                <a:lstStyle/>
                <a:p>
                  <a:pPr>
                    <a:defRPr/>
                  </a:pPr>
                  <a:r>
                    <a:rPr lang="en-US" sz="1600" b="1" kern="0" dirty="0">
                      <a:solidFill>
                        <a:srgbClr val="000000"/>
                      </a:solidFill>
                      <a:latin typeface="Arial" panose="020B0604020202020204" pitchFamily="34" charset="0"/>
                      <a:cs typeface="Arial" panose="020B0604020202020204" pitchFamily="34" charset="0"/>
                    </a:rPr>
                    <a:t>Calendar Year</a:t>
                  </a:r>
                </a:p>
              </p:txBody>
            </p:sp>
            <p:sp>
              <p:nvSpPr>
                <p:cNvPr id="111" name="Rectangle 110"/>
                <p:cNvSpPr/>
                <p:nvPr/>
              </p:nvSpPr>
              <p:spPr>
                <a:xfrm>
                  <a:off x="2198398" y="6073841"/>
                  <a:ext cx="490683" cy="300363"/>
                </a:xfrm>
                <a:prstGeom prst="rect">
                  <a:avLst/>
                </a:prstGeom>
              </p:spPr>
              <p:txBody>
                <a:bodyPr wrap="none">
                  <a:spAutoFit/>
                </a:bodyPr>
                <a:lstStyle/>
                <a:p>
                  <a:pPr>
                    <a:defRPr/>
                  </a:pPr>
                  <a:r>
                    <a:rPr lang="en-US" b="1" kern="0" dirty="0">
                      <a:solidFill>
                        <a:srgbClr val="000000"/>
                      </a:solidFill>
                      <a:latin typeface="Arial" panose="020B0604020202020204" pitchFamily="34" charset="0"/>
                      <a:cs typeface="Arial" panose="020B0604020202020204" pitchFamily="34" charset="0"/>
                    </a:rPr>
                    <a:t>2016</a:t>
                  </a:r>
                </a:p>
              </p:txBody>
            </p:sp>
            <p:sp>
              <p:nvSpPr>
                <p:cNvPr id="112" name="Rectangle 111"/>
                <p:cNvSpPr/>
                <p:nvPr/>
              </p:nvSpPr>
              <p:spPr>
                <a:xfrm>
                  <a:off x="3581825" y="6073841"/>
                  <a:ext cx="490683" cy="300363"/>
                </a:xfrm>
                <a:prstGeom prst="rect">
                  <a:avLst/>
                </a:prstGeom>
              </p:spPr>
              <p:txBody>
                <a:bodyPr wrap="none">
                  <a:spAutoFit/>
                </a:bodyPr>
                <a:lstStyle/>
                <a:p>
                  <a:pPr>
                    <a:defRPr/>
                  </a:pPr>
                  <a:r>
                    <a:rPr lang="en-US" b="1" kern="0" dirty="0">
                      <a:solidFill>
                        <a:srgbClr val="000000"/>
                      </a:solidFill>
                      <a:latin typeface="Arial" panose="020B0604020202020204" pitchFamily="34" charset="0"/>
                      <a:cs typeface="Arial" panose="020B0604020202020204" pitchFamily="34" charset="0"/>
                    </a:rPr>
                    <a:t>2017</a:t>
                  </a:r>
                </a:p>
              </p:txBody>
            </p:sp>
            <p:sp>
              <p:nvSpPr>
                <p:cNvPr id="113" name="Rectangle 112"/>
                <p:cNvSpPr/>
                <p:nvPr/>
              </p:nvSpPr>
              <p:spPr>
                <a:xfrm>
                  <a:off x="5017798" y="6073841"/>
                  <a:ext cx="490683" cy="300363"/>
                </a:xfrm>
                <a:prstGeom prst="rect">
                  <a:avLst/>
                </a:prstGeom>
              </p:spPr>
              <p:txBody>
                <a:bodyPr wrap="none">
                  <a:spAutoFit/>
                </a:bodyPr>
                <a:lstStyle/>
                <a:p>
                  <a:pPr>
                    <a:defRPr/>
                  </a:pPr>
                  <a:r>
                    <a:rPr lang="en-US" b="1" kern="0" dirty="0">
                      <a:solidFill>
                        <a:srgbClr val="000000"/>
                      </a:solidFill>
                      <a:latin typeface="Arial" panose="020B0604020202020204" pitchFamily="34" charset="0"/>
                      <a:cs typeface="Arial" panose="020B0604020202020204" pitchFamily="34" charset="0"/>
                    </a:rPr>
                    <a:t>2018</a:t>
                  </a:r>
                </a:p>
              </p:txBody>
            </p:sp>
            <p:cxnSp>
              <p:nvCxnSpPr>
                <p:cNvPr id="114" name="Straight Connector 113"/>
                <p:cNvCxnSpPr/>
                <p:nvPr/>
              </p:nvCxnSpPr>
              <p:spPr bwMode="auto">
                <a:xfrm>
                  <a:off x="1858944" y="6153632"/>
                  <a:ext cx="0" cy="190484"/>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cxnSp>
              <p:nvCxnSpPr>
                <p:cNvPr id="115" name="Straight Connector 114"/>
                <p:cNvCxnSpPr/>
                <p:nvPr/>
              </p:nvCxnSpPr>
              <p:spPr bwMode="auto">
                <a:xfrm>
                  <a:off x="3256504" y="6151556"/>
                  <a:ext cx="0" cy="190484"/>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cxnSp>
              <p:nvCxnSpPr>
                <p:cNvPr id="116" name="Straight Connector 115"/>
                <p:cNvCxnSpPr/>
                <p:nvPr/>
              </p:nvCxnSpPr>
              <p:spPr bwMode="auto">
                <a:xfrm>
                  <a:off x="4671693" y="6151556"/>
                  <a:ext cx="0" cy="190484"/>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cxnSp>
              <p:nvCxnSpPr>
                <p:cNvPr id="117" name="Straight Connector 116"/>
                <p:cNvCxnSpPr/>
                <p:nvPr/>
              </p:nvCxnSpPr>
              <p:spPr bwMode="auto">
                <a:xfrm>
                  <a:off x="6041520" y="5981716"/>
                  <a:ext cx="0" cy="190484"/>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grpSp>
          <p:cxnSp>
            <p:nvCxnSpPr>
              <p:cNvPr id="109" name="Straight Connector 108"/>
              <p:cNvCxnSpPr/>
              <p:nvPr/>
            </p:nvCxnSpPr>
            <p:spPr bwMode="auto">
              <a:xfrm>
                <a:off x="-238028" y="1370286"/>
                <a:ext cx="6427235" cy="0"/>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grpSp>
        <p:sp>
          <p:nvSpPr>
            <p:cNvPr id="35" name="Rectangle 34"/>
            <p:cNvSpPr/>
            <p:nvPr/>
          </p:nvSpPr>
          <p:spPr>
            <a:xfrm>
              <a:off x="1944483" y="3837801"/>
              <a:ext cx="4284705" cy="247070"/>
            </a:xfrm>
            <a:prstGeom prst="rect">
              <a:avLst/>
            </a:prstGeom>
          </p:spPr>
          <p:txBody>
            <a:bodyPr wrap="square">
              <a:spAutoFit/>
            </a:bodyPr>
            <a:lstStyle/>
            <a:p>
              <a:pPr algn="ctr">
                <a:defRPr/>
              </a:pPr>
              <a:r>
                <a:rPr lang="en-US" sz="1200" i="1" kern="0" dirty="0">
                  <a:solidFill>
                    <a:srgbClr val="000000"/>
                  </a:solidFill>
                  <a:latin typeface="Arial" panose="020B0604020202020204" pitchFamily="34" charset="0"/>
                  <a:cs typeface="Arial" panose="020B0604020202020204" pitchFamily="34" charset="0"/>
                </a:rPr>
                <a:t>CLAS12 Construction/Installation</a:t>
              </a:r>
            </a:p>
          </p:txBody>
        </p:sp>
        <p:sp>
          <p:nvSpPr>
            <p:cNvPr id="36" name="Rectangle 35"/>
            <p:cNvSpPr/>
            <p:nvPr/>
          </p:nvSpPr>
          <p:spPr>
            <a:xfrm>
              <a:off x="4931428" y="2055308"/>
              <a:ext cx="557910"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Physics</a:t>
              </a:r>
            </a:p>
          </p:txBody>
        </p:sp>
        <p:sp>
          <p:nvSpPr>
            <p:cNvPr id="37" name="Rectangle 36"/>
            <p:cNvSpPr/>
            <p:nvPr/>
          </p:nvSpPr>
          <p:spPr>
            <a:xfrm>
              <a:off x="4960171" y="2901832"/>
              <a:ext cx="557910"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Physics</a:t>
              </a:r>
            </a:p>
          </p:txBody>
        </p:sp>
        <p:sp>
          <p:nvSpPr>
            <p:cNvPr id="38" name="Rectangle 37"/>
            <p:cNvSpPr/>
            <p:nvPr/>
          </p:nvSpPr>
          <p:spPr>
            <a:xfrm>
              <a:off x="2783423" y="4697505"/>
              <a:ext cx="2506072" cy="247070"/>
            </a:xfrm>
            <a:prstGeom prst="rect">
              <a:avLst/>
            </a:prstGeom>
          </p:spPr>
          <p:txBody>
            <a:bodyPr wrap="square">
              <a:spAutoFit/>
            </a:bodyPr>
            <a:lstStyle/>
            <a:p>
              <a:pPr algn="ctr">
                <a:defRPr/>
              </a:pPr>
              <a:r>
                <a:rPr lang="en-US" sz="1200" i="1" kern="0" dirty="0">
                  <a:solidFill>
                    <a:srgbClr val="000000"/>
                  </a:solidFill>
                  <a:latin typeface="Arial" panose="020B0604020202020204" pitchFamily="34" charset="0"/>
                  <a:cs typeface="Arial" panose="020B0604020202020204" pitchFamily="34" charset="0"/>
                </a:rPr>
                <a:t>SHMS Construction/Installation</a:t>
              </a:r>
            </a:p>
          </p:txBody>
        </p:sp>
        <p:sp>
          <p:nvSpPr>
            <p:cNvPr id="39" name="Rectangle 38"/>
            <p:cNvSpPr/>
            <p:nvPr/>
          </p:nvSpPr>
          <p:spPr>
            <a:xfrm>
              <a:off x="2177345" y="4039543"/>
              <a:ext cx="56362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Activity</a:t>
              </a:r>
            </a:p>
          </p:txBody>
        </p:sp>
        <p:sp>
          <p:nvSpPr>
            <p:cNvPr id="40" name="Rectangle 39"/>
            <p:cNvSpPr/>
            <p:nvPr/>
          </p:nvSpPr>
          <p:spPr>
            <a:xfrm>
              <a:off x="530775" y="832931"/>
              <a:ext cx="8156025" cy="329427"/>
            </a:xfrm>
            <a:prstGeom prst="rect">
              <a:avLst/>
            </a:prstGeom>
            <a:solidFill>
              <a:sysClr val="windowText" lastClr="000000"/>
            </a:solidFill>
          </p:spPr>
          <p:txBody>
            <a:bodyPr wrap="square">
              <a:spAutoFit/>
            </a:bodyPr>
            <a:lstStyle/>
            <a:p>
              <a:pPr algn="ctr">
                <a:defRPr/>
              </a:pPr>
              <a:r>
                <a:rPr lang="en-US" b="1" kern="0" dirty="0">
                  <a:solidFill>
                    <a:srgbClr val="FFFFFF"/>
                  </a:solidFill>
                  <a:latin typeface="Arial" panose="020B0604020202020204" pitchFamily="34" charset="0"/>
                  <a:cs typeface="Arial" panose="020B0604020202020204" pitchFamily="34" charset="0"/>
                </a:rPr>
                <a:t>CEBAF Three-Year  Schedule</a:t>
              </a:r>
              <a:endParaRPr lang="en-US" sz="1400" b="1" kern="0" dirty="0">
                <a:solidFill>
                  <a:srgbClr val="FFFFFF"/>
                </a:solidFill>
                <a:latin typeface="Arial" panose="020B0604020202020204" pitchFamily="34" charset="0"/>
                <a:cs typeface="Arial" panose="020B0604020202020204" pitchFamily="34" charset="0"/>
              </a:endParaRPr>
            </a:p>
          </p:txBody>
        </p:sp>
        <p:sp>
          <p:nvSpPr>
            <p:cNvPr id="41" name="TextBox 40"/>
            <p:cNvSpPr txBox="1"/>
            <p:nvPr/>
          </p:nvSpPr>
          <p:spPr>
            <a:xfrm>
              <a:off x="540027" y="872068"/>
              <a:ext cx="742354" cy="247070"/>
            </a:xfrm>
            <a:prstGeom prst="rect">
              <a:avLst/>
            </a:prstGeom>
            <a:noFill/>
          </p:spPr>
          <p:txBody>
            <a:bodyPr wrap="none" rtlCol="0">
              <a:spAutoFit/>
            </a:bodyPr>
            <a:lstStyle/>
            <a:p>
              <a:pPr>
                <a:defRPr/>
              </a:pPr>
              <a:r>
                <a:rPr lang="en-US" sz="1200" i="1" kern="0" dirty="0">
                  <a:solidFill>
                    <a:srgbClr val="FFFFFF"/>
                  </a:solidFill>
                  <a:latin typeface="Arial" panose="020B0604020202020204" pitchFamily="34" charset="0"/>
                  <a:cs typeface="Arial" panose="020B0604020202020204" pitchFamily="34" charset="0"/>
                </a:rPr>
                <a:t>Feb 2016</a:t>
              </a:r>
            </a:p>
          </p:txBody>
        </p:sp>
        <p:sp>
          <p:nvSpPr>
            <p:cNvPr id="42" name="Rectangle 41"/>
            <p:cNvSpPr/>
            <p:nvPr/>
          </p:nvSpPr>
          <p:spPr>
            <a:xfrm>
              <a:off x="3352800" y="4063929"/>
              <a:ext cx="1119823"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Non-CLAS12 Ops*</a:t>
              </a:r>
            </a:p>
          </p:txBody>
        </p:sp>
        <p:sp>
          <p:nvSpPr>
            <p:cNvPr id="43" name="Rectangle 42"/>
            <p:cNvSpPr/>
            <p:nvPr/>
          </p:nvSpPr>
          <p:spPr>
            <a:xfrm>
              <a:off x="2177345" y="4894676"/>
              <a:ext cx="56362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Activity</a:t>
              </a:r>
            </a:p>
          </p:txBody>
        </p:sp>
        <p:sp>
          <p:nvSpPr>
            <p:cNvPr id="44" name="Rectangle 43"/>
            <p:cNvSpPr/>
            <p:nvPr/>
          </p:nvSpPr>
          <p:spPr>
            <a:xfrm>
              <a:off x="6689708" y="5638800"/>
              <a:ext cx="557910"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Physics</a:t>
              </a:r>
            </a:p>
          </p:txBody>
        </p:sp>
        <p:sp>
          <p:nvSpPr>
            <p:cNvPr id="45" name="Rectangle 44"/>
            <p:cNvSpPr/>
            <p:nvPr/>
          </p:nvSpPr>
          <p:spPr>
            <a:xfrm>
              <a:off x="2174413" y="2705891"/>
              <a:ext cx="563629" cy="233344"/>
            </a:xfrm>
            <a:prstGeom prst="rect">
              <a:avLst/>
            </a:prstGeom>
          </p:spPr>
          <p:txBody>
            <a:bodyPr wrap="none">
              <a:spAutoFit/>
            </a:bodyPr>
            <a:lstStyle/>
            <a:p>
              <a:pPr>
                <a:defRPr/>
              </a:pPr>
              <a:r>
                <a:rPr lang="en-US" sz="1100" kern="0" dirty="0">
                  <a:solidFill>
                    <a:srgbClr val="000000"/>
                  </a:solidFill>
                  <a:latin typeface="Arial" panose="020B0604020202020204" pitchFamily="34" charset="0"/>
                  <a:cs typeface="Arial" panose="020B0604020202020204" pitchFamily="34" charset="0"/>
                </a:rPr>
                <a:t>Activity</a:t>
              </a:r>
            </a:p>
          </p:txBody>
        </p:sp>
        <p:cxnSp>
          <p:nvCxnSpPr>
            <p:cNvPr id="46" name="Straight Arrow Connector 45"/>
            <p:cNvCxnSpPr/>
            <p:nvPr/>
          </p:nvCxnSpPr>
          <p:spPr bwMode="auto">
            <a:xfrm>
              <a:off x="2971800" y="4086485"/>
              <a:ext cx="2628464" cy="0"/>
            </a:xfrm>
            <a:prstGeom prst="straightConnector1">
              <a:avLst/>
            </a:prstGeom>
            <a:solidFill>
              <a:srgbClr val="4F81BD"/>
            </a:solidFill>
            <a:ln w="12700" cap="flat" cmpd="sng" algn="ctr">
              <a:solidFill>
                <a:sysClr val="windowText" lastClr="000000"/>
              </a:solidFill>
              <a:prstDash val="solid"/>
              <a:round/>
              <a:headEnd type="none" w="med" len="med"/>
              <a:tailEnd type="triangle" w="med" len="med"/>
            </a:ln>
            <a:effectLst/>
          </p:spPr>
        </p:cxnSp>
        <p:cxnSp>
          <p:nvCxnSpPr>
            <p:cNvPr id="47" name="Straight Arrow Connector 46"/>
            <p:cNvCxnSpPr/>
            <p:nvPr/>
          </p:nvCxnSpPr>
          <p:spPr bwMode="auto">
            <a:xfrm>
              <a:off x="2957382" y="4958602"/>
              <a:ext cx="2002789" cy="0"/>
            </a:xfrm>
            <a:prstGeom prst="straightConnector1">
              <a:avLst/>
            </a:prstGeom>
            <a:solidFill>
              <a:srgbClr val="4F81BD"/>
            </a:solidFill>
            <a:ln w="12700" cap="flat" cmpd="sng" algn="ctr">
              <a:solidFill>
                <a:sysClr val="windowText" lastClr="000000"/>
              </a:solidFill>
              <a:prstDash val="solid"/>
              <a:round/>
              <a:headEnd type="none" w="med" len="med"/>
              <a:tailEnd type="triangle" w="med" len="med"/>
            </a:ln>
            <a:effectLst/>
          </p:spPr>
        </p:cxnSp>
        <p:cxnSp>
          <p:nvCxnSpPr>
            <p:cNvPr id="48" name="Straight Connector 47"/>
            <p:cNvCxnSpPr/>
            <p:nvPr/>
          </p:nvCxnSpPr>
          <p:spPr bwMode="auto">
            <a:xfrm>
              <a:off x="3607180" y="4343400"/>
              <a:ext cx="566217" cy="0"/>
            </a:xfrm>
            <a:prstGeom prst="line">
              <a:avLst/>
            </a:prstGeom>
            <a:solidFill>
              <a:srgbClr val="4F81BD"/>
            </a:solidFill>
            <a:ln w="127000" cap="flat" cmpd="sng" algn="ctr">
              <a:solidFill>
                <a:srgbClr val="7030A0"/>
              </a:solidFill>
              <a:prstDash val="solid"/>
              <a:round/>
              <a:headEnd type="none" w="med" len="med"/>
              <a:tailEnd type="none" w="med" len="med"/>
            </a:ln>
            <a:effectLst/>
          </p:spPr>
        </p:cxnSp>
        <p:sp>
          <p:nvSpPr>
            <p:cNvPr id="49" name="Rectangle 48"/>
            <p:cNvSpPr/>
            <p:nvPr/>
          </p:nvSpPr>
          <p:spPr>
            <a:xfrm>
              <a:off x="2838980" y="2590800"/>
              <a:ext cx="1442507" cy="247070"/>
            </a:xfrm>
            <a:prstGeom prst="rect">
              <a:avLst/>
            </a:prstGeom>
          </p:spPr>
          <p:txBody>
            <a:bodyPr wrap="square">
              <a:spAutoFit/>
            </a:bodyPr>
            <a:lstStyle/>
            <a:p>
              <a:pPr algn="ctr">
                <a:defRPr/>
              </a:pPr>
              <a:r>
                <a:rPr lang="en-US" sz="1200" i="1" kern="0" dirty="0">
                  <a:solidFill>
                    <a:srgbClr val="000000"/>
                  </a:solidFill>
                  <a:latin typeface="Arial" panose="020B0604020202020204" pitchFamily="34" charset="0"/>
                  <a:cs typeface="Arial" panose="020B0604020202020204" pitchFamily="34" charset="0"/>
                </a:rPr>
                <a:t>SBS Construction</a:t>
              </a:r>
            </a:p>
          </p:txBody>
        </p:sp>
        <p:cxnSp>
          <p:nvCxnSpPr>
            <p:cNvPr id="50" name="Straight Arrow Connector 49"/>
            <p:cNvCxnSpPr/>
            <p:nvPr/>
          </p:nvCxnSpPr>
          <p:spPr bwMode="auto">
            <a:xfrm>
              <a:off x="2971800" y="2854960"/>
              <a:ext cx="2341261" cy="0"/>
            </a:xfrm>
            <a:prstGeom prst="straightConnector1">
              <a:avLst/>
            </a:prstGeom>
            <a:solidFill>
              <a:srgbClr val="4F81BD"/>
            </a:solidFill>
            <a:ln w="12700" cap="flat" cmpd="sng" algn="ctr">
              <a:solidFill>
                <a:sysClr val="windowText" lastClr="000000"/>
              </a:solidFill>
              <a:prstDash val="solid"/>
              <a:round/>
              <a:headEnd type="none" w="med" len="med"/>
              <a:tailEnd type="triangle" w="med" len="med"/>
            </a:ln>
            <a:effectLst/>
          </p:spPr>
        </p:cxnSp>
        <p:cxnSp>
          <p:nvCxnSpPr>
            <p:cNvPr id="51" name="Straight Connector 50"/>
            <p:cNvCxnSpPr/>
            <p:nvPr/>
          </p:nvCxnSpPr>
          <p:spPr bwMode="auto">
            <a:xfrm flipV="1">
              <a:off x="3051474" y="5899839"/>
              <a:ext cx="310896" cy="1"/>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52" name="Straight Connector 51"/>
            <p:cNvCxnSpPr/>
            <p:nvPr/>
          </p:nvCxnSpPr>
          <p:spPr bwMode="auto">
            <a:xfrm>
              <a:off x="3503415" y="5900470"/>
              <a:ext cx="448056"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53" name="Straight Connector 52"/>
            <p:cNvCxnSpPr/>
            <p:nvPr/>
          </p:nvCxnSpPr>
          <p:spPr bwMode="auto">
            <a:xfrm flipV="1">
              <a:off x="4724400" y="5911413"/>
              <a:ext cx="384048" cy="1587"/>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54" name="Straight Connector 53"/>
            <p:cNvCxnSpPr/>
            <p:nvPr/>
          </p:nvCxnSpPr>
          <p:spPr bwMode="auto">
            <a:xfrm>
              <a:off x="5386512" y="5909996"/>
              <a:ext cx="539496"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sp>
          <p:nvSpPr>
            <p:cNvPr id="55" name="Rectangle 54"/>
            <p:cNvSpPr/>
            <p:nvPr/>
          </p:nvSpPr>
          <p:spPr>
            <a:xfrm>
              <a:off x="6598746" y="5825843"/>
              <a:ext cx="52540" cy="134112"/>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en-US" kern="0" dirty="0">
                <a:solidFill>
                  <a:prstClr val="white"/>
                </a:solidFill>
                <a:latin typeface="Arial" panose="020B0604020202020204" pitchFamily="34" charset="0"/>
                <a:cs typeface="Arial" panose="020B0604020202020204" pitchFamily="34" charset="0"/>
              </a:endParaRPr>
            </a:p>
          </p:txBody>
        </p:sp>
        <p:sp>
          <p:nvSpPr>
            <p:cNvPr id="56" name="Rectangle 55"/>
            <p:cNvSpPr/>
            <p:nvPr/>
          </p:nvSpPr>
          <p:spPr>
            <a:xfrm>
              <a:off x="5343619" y="4935161"/>
              <a:ext cx="557910"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Physics</a:t>
              </a:r>
            </a:p>
          </p:txBody>
        </p:sp>
        <p:sp>
          <p:nvSpPr>
            <p:cNvPr id="57" name="Rectangle 56"/>
            <p:cNvSpPr/>
            <p:nvPr/>
          </p:nvSpPr>
          <p:spPr>
            <a:xfrm>
              <a:off x="4635611" y="4943112"/>
              <a:ext cx="533603"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Comm.</a:t>
              </a:r>
            </a:p>
          </p:txBody>
        </p:sp>
        <p:cxnSp>
          <p:nvCxnSpPr>
            <p:cNvPr id="58" name="Straight Connector 57"/>
            <p:cNvCxnSpPr/>
            <p:nvPr/>
          </p:nvCxnSpPr>
          <p:spPr bwMode="auto">
            <a:xfrm>
              <a:off x="4960171" y="5195048"/>
              <a:ext cx="149672" cy="0"/>
            </a:xfrm>
            <a:prstGeom prst="line">
              <a:avLst/>
            </a:prstGeom>
            <a:solidFill>
              <a:srgbClr val="4F81BD"/>
            </a:solidFill>
            <a:ln w="127000" cap="flat" cmpd="sng" algn="ctr">
              <a:solidFill>
                <a:srgbClr val="92D050"/>
              </a:solidFill>
              <a:prstDash val="solid"/>
              <a:round/>
              <a:headEnd type="none" w="med" len="med"/>
              <a:tailEnd type="none" w="med" len="med"/>
            </a:ln>
            <a:effectLst/>
          </p:spPr>
        </p:cxnSp>
        <p:cxnSp>
          <p:nvCxnSpPr>
            <p:cNvPr id="59" name="Straight Connector 58"/>
            <p:cNvCxnSpPr/>
            <p:nvPr/>
          </p:nvCxnSpPr>
          <p:spPr bwMode="auto">
            <a:xfrm>
              <a:off x="5378561" y="5195621"/>
              <a:ext cx="539496"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6761" y="5091952"/>
              <a:ext cx="68687" cy="268225"/>
            </a:xfrm>
            <a:prstGeom prst="rect">
              <a:avLst/>
            </a:prstGeom>
          </p:spPr>
        </p:pic>
        <p:sp>
          <p:nvSpPr>
            <p:cNvPr id="61" name="Rectangle 60"/>
            <p:cNvSpPr/>
            <p:nvPr/>
          </p:nvSpPr>
          <p:spPr>
            <a:xfrm>
              <a:off x="6615694" y="5119872"/>
              <a:ext cx="52540" cy="134112"/>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en-US" kern="0" dirty="0">
                <a:solidFill>
                  <a:prstClr val="white"/>
                </a:solidFill>
                <a:latin typeface="Arial" panose="020B0604020202020204" pitchFamily="34" charset="0"/>
                <a:cs typeface="Arial" panose="020B0604020202020204" pitchFamily="34" charset="0"/>
              </a:endParaRPr>
            </a:p>
          </p:txBody>
        </p:sp>
        <p:cxnSp>
          <p:nvCxnSpPr>
            <p:cNvPr id="62" name="Straight Connector 61"/>
            <p:cNvCxnSpPr/>
            <p:nvPr/>
          </p:nvCxnSpPr>
          <p:spPr bwMode="auto">
            <a:xfrm>
              <a:off x="5615650" y="4338371"/>
              <a:ext cx="302407"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63" name="Straight Connector 62"/>
            <p:cNvCxnSpPr/>
            <p:nvPr/>
          </p:nvCxnSpPr>
          <p:spPr bwMode="auto">
            <a:xfrm flipV="1">
              <a:off x="4723755" y="2320057"/>
              <a:ext cx="384048" cy="1"/>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64" name="Straight Connector 63"/>
            <p:cNvCxnSpPr/>
            <p:nvPr/>
          </p:nvCxnSpPr>
          <p:spPr bwMode="auto">
            <a:xfrm>
              <a:off x="3510866" y="2326428"/>
              <a:ext cx="448056"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65" name="Straight Connector 64"/>
            <p:cNvCxnSpPr/>
            <p:nvPr/>
          </p:nvCxnSpPr>
          <p:spPr bwMode="auto">
            <a:xfrm>
              <a:off x="5378561" y="2319071"/>
              <a:ext cx="539496"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66" name="Straight Connector 65"/>
            <p:cNvCxnSpPr/>
            <p:nvPr/>
          </p:nvCxnSpPr>
          <p:spPr bwMode="auto">
            <a:xfrm flipV="1">
              <a:off x="3063986" y="2324100"/>
              <a:ext cx="310896" cy="1"/>
            </a:xfrm>
            <a:prstGeom prst="line">
              <a:avLst/>
            </a:prstGeom>
            <a:solidFill>
              <a:srgbClr val="4F81BD"/>
            </a:solidFill>
            <a:ln w="127000" cap="flat" cmpd="sng" algn="ctr">
              <a:solidFill>
                <a:srgbClr val="0070C0"/>
              </a:solidFill>
              <a:prstDash val="solid"/>
              <a:round/>
              <a:headEnd type="none" w="med" len="med"/>
              <a:tailEnd type="none" w="med" len="med"/>
            </a:ln>
            <a:effectLst/>
          </p:spPr>
        </p:cxnSp>
        <p:sp>
          <p:nvSpPr>
            <p:cNvPr id="67" name="Rectangle 66"/>
            <p:cNvSpPr/>
            <p:nvPr/>
          </p:nvSpPr>
          <p:spPr>
            <a:xfrm>
              <a:off x="4978395" y="5616995"/>
              <a:ext cx="557910"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Physics</a:t>
              </a:r>
            </a:p>
          </p:txBody>
        </p:sp>
        <p:cxnSp>
          <p:nvCxnSpPr>
            <p:cNvPr id="68" name="Straight Connector 67"/>
            <p:cNvCxnSpPr/>
            <p:nvPr/>
          </p:nvCxnSpPr>
          <p:spPr bwMode="auto">
            <a:xfrm>
              <a:off x="3510866" y="3178482"/>
              <a:ext cx="448056"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69" name="Straight Connector 68"/>
            <p:cNvCxnSpPr/>
            <p:nvPr/>
          </p:nvCxnSpPr>
          <p:spPr bwMode="auto">
            <a:xfrm flipV="1">
              <a:off x="3063986" y="3176154"/>
              <a:ext cx="310896" cy="1"/>
            </a:xfrm>
            <a:prstGeom prst="line">
              <a:avLst/>
            </a:prstGeom>
            <a:solidFill>
              <a:srgbClr val="4F81BD"/>
            </a:solidFill>
            <a:ln w="127000" cap="flat" cmpd="sng" algn="ctr">
              <a:solidFill>
                <a:srgbClr val="0070C0"/>
              </a:solidFill>
              <a:prstDash val="solid"/>
              <a:round/>
              <a:headEnd type="none" w="med" len="med"/>
              <a:tailEnd type="none" w="med" len="med"/>
            </a:ln>
            <a:effectLst/>
          </p:spPr>
        </p:cxnSp>
        <p:sp>
          <p:nvSpPr>
            <p:cNvPr id="70" name="Rectangle 69"/>
            <p:cNvSpPr/>
            <p:nvPr/>
          </p:nvSpPr>
          <p:spPr>
            <a:xfrm>
              <a:off x="3085999" y="2826683"/>
              <a:ext cx="835292" cy="311125"/>
            </a:xfrm>
            <a:prstGeom prst="rect">
              <a:avLst/>
            </a:prstGeom>
          </p:spPr>
          <p:txBody>
            <a:bodyPr wrap="none">
              <a:spAutoFit/>
            </a:bodyPr>
            <a:lstStyle/>
            <a:p>
              <a:pPr algn="ctr">
                <a:lnSpc>
                  <a:spcPts val="1000"/>
                </a:lnSpc>
                <a:defRPr/>
              </a:pPr>
              <a:r>
                <a:rPr lang="en-US" sz="1000" kern="0" dirty="0">
                  <a:solidFill>
                    <a:srgbClr val="000000"/>
                  </a:solidFill>
                  <a:latin typeface="Arial" panose="020B0604020202020204" pitchFamily="34" charset="0"/>
                  <a:cs typeface="Arial" panose="020B0604020202020204" pitchFamily="34" charset="0"/>
                </a:rPr>
                <a:t>Opportunistic</a:t>
              </a:r>
            </a:p>
            <a:p>
              <a:pPr algn="ctr">
                <a:lnSpc>
                  <a:spcPts val="1000"/>
                </a:lnSpc>
                <a:defRPr/>
              </a:pPr>
              <a:r>
                <a:rPr lang="en-US" sz="1000" kern="0" dirty="0">
                  <a:solidFill>
                    <a:srgbClr val="000000"/>
                  </a:solidFill>
                  <a:latin typeface="Arial" panose="020B0604020202020204" pitchFamily="34" charset="0"/>
                  <a:cs typeface="Arial" panose="020B0604020202020204" pitchFamily="34" charset="0"/>
                </a:rPr>
                <a:t>Physics</a:t>
              </a:r>
            </a:p>
          </p:txBody>
        </p:sp>
        <p:cxnSp>
          <p:nvCxnSpPr>
            <p:cNvPr id="71" name="Straight Connector 70"/>
            <p:cNvCxnSpPr/>
            <p:nvPr/>
          </p:nvCxnSpPr>
          <p:spPr bwMode="auto">
            <a:xfrm flipV="1">
              <a:off x="4723755" y="3178798"/>
              <a:ext cx="384048" cy="1"/>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72" name="Straight Connector 71"/>
            <p:cNvCxnSpPr/>
            <p:nvPr/>
          </p:nvCxnSpPr>
          <p:spPr bwMode="auto">
            <a:xfrm>
              <a:off x="5378561" y="3177812"/>
              <a:ext cx="539496"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73" name="Straight Connector 72"/>
            <p:cNvCxnSpPr/>
            <p:nvPr/>
          </p:nvCxnSpPr>
          <p:spPr bwMode="auto">
            <a:xfrm>
              <a:off x="5615650" y="4338761"/>
              <a:ext cx="149672" cy="0"/>
            </a:xfrm>
            <a:prstGeom prst="line">
              <a:avLst/>
            </a:prstGeom>
            <a:solidFill>
              <a:srgbClr val="4F81BD"/>
            </a:solidFill>
            <a:ln w="127000" cap="flat" cmpd="sng" algn="ctr">
              <a:solidFill>
                <a:srgbClr val="92D050"/>
              </a:solidFill>
              <a:prstDash val="solid"/>
              <a:round/>
              <a:headEnd type="none" w="med" len="med"/>
              <a:tailEnd type="none" w="med" len="med"/>
            </a:ln>
            <a:effectLst/>
          </p:spPr>
        </p:cxnSp>
        <p:sp>
          <p:nvSpPr>
            <p:cNvPr id="74" name="Rectangle 73"/>
            <p:cNvSpPr/>
            <p:nvPr/>
          </p:nvSpPr>
          <p:spPr>
            <a:xfrm>
              <a:off x="5457916" y="4070728"/>
              <a:ext cx="557910"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Physics</a:t>
              </a:r>
            </a:p>
          </p:txBody>
        </p:sp>
        <p:sp>
          <p:nvSpPr>
            <p:cNvPr id="75" name="Rectangle 74"/>
            <p:cNvSpPr/>
            <p:nvPr/>
          </p:nvSpPr>
          <p:spPr>
            <a:xfrm>
              <a:off x="3085999" y="1957730"/>
              <a:ext cx="835292" cy="311125"/>
            </a:xfrm>
            <a:prstGeom prst="rect">
              <a:avLst/>
            </a:prstGeom>
          </p:spPr>
          <p:txBody>
            <a:bodyPr wrap="none">
              <a:spAutoFit/>
            </a:bodyPr>
            <a:lstStyle/>
            <a:p>
              <a:pPr algn="ctr">
                <a:lnSpc>
                  <a:spcPts val="1000"/>
                </a:lnSpc>
                <a:defRPr/>
              </a:pPr>
              <a:r>
                <a:rPr lang="en-US" sz="1000" kern="0" dirty="0">
                  <a:solidFill>
                    <a:srgbClr val="000000"/>
                  </a:solidFill>
                  <a:latin typeface="Arial" panose="020B0604020202020204" pitchFamily="34" charset="0"/>
                  <a:cs typeface="Arial" panose="020B0604020202020204" pitchFamily="34" charset="0"/>
                </a:rPr>
                <a:t>Opportunistic</a:t>
              </a:r>
            </a:p>
            <a:p>
              <a:pPr algn="ctr">
                <a:lnSpc>
                  <a:spcPts val="1000"/>
                </a:lnSpc>
                <a:defRPr/>
              </a:pPr>
              <a:r>
                <a:rPr lang="en-US" sz="1000" kern="0" dirty="0">
                  <a:solidFill>
                    <a:srgbClr val="000000"/>
                  </a:solidFill>
                  <a:latin typeface="Arial" panose="020B0604020202020204" pitchFamily="34" charset="0"/>
                  <a:cs typeface="Arial" panose="020B0604020202020204" pitchFamily="34" charset="0"/>
                </a:rPr>
                <a:t>Physics</a:t>
              </a:r>
            </a:p>
          </p:txBody>
        </p:sp>
        <p:sp>
          <p:nvSpPr>
            <p:cNvPr id="76" name="Rectangle 75"/>
            <p:cNvSpPr/>
            <p:nvPr/>
          </p:nvSpPr>
          <p:spPr>
            <a:xfrm>
              <a:off x="3085999" y="5522845"/>
              <a:ext cx="835292" cy="311125"/>
            </a:xfrm>
            <a:prstGeom prst="rect">
              <a:avLst/>
            </a:prstGeom>
          </p:spPr>
          <p:txBody>
            <a:bodyPr wrap="none">
              <a:spAutoFit/>
            </a:bodyPr>
            <a:lstStyle/>
            <a:p>
              <a:pPr algn="ctr">
                <a:lnSpc>
                  <a:spcPts val="1000"/>
                </a:lnSpc>
                <a:defRPr/>
              </a:pPr>
              <a:r>
                <a:rPr lang="en-US" sz="1000" kern="0" dirty="0">
                  <a:solidFill>
                    <a:srgbClr val="000000"/>
                  </a:solidFill>
                  <a:latin typeface="Arial" panose="020B0604020202020204" pitchFamily="34" charset="0"/>
                  <a:cs typeface="Arial" panose="020B0604020202020204" pitchFamily="34" charset="0"/>
                </a:rPr>
                <a:t>Opportunistic</a:t>
              </a:r>
            </a:p>
            <a:p>
              <a:pPr algn="ctr">
                <a:lnSpc>
                  <a:spcPts val="1000"/>
                </a:lnSpc>
                <a:defRPr/>
              </a:pPr>
              <a:r>
                <a:rPr lang="en-US" sz="1000" kern="0" dirty="0">
                  <a:solidFill>
                    <a:srgbClr val="000000"/>
                  </a:solidFill>
                  <a:latin typeface="Arial" panose="020B0604020202020204" pitchFamily="34" charset="0"/>
                  <a:cs typeface="Arial" panose="020B0604020202020204" pitchFamily="34" charset="0"/>
                </a:rPr>
                <a:t>Physics</a:t>
              </a:r>
            </a:p>
          </p:txBody>
        </p:sp>
        <p:cxnSp>
          <p:nvCxnSpPr>
            <p:cNvPr id="77" name="Straight Connector 76"/>
            <p:cNvCxnSpPr/>
            <p:nvPr/>
          </p:nvCxnSpPr>
          <p:spPr bwMode="auto">
            <a:xfrm>
              <a:off x="6492901" y="2321536"/>
              <a:ext cx="429768"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78" name="Straight Connector 77"/>
            <p:cNvCxnSpPr/>
            <p:nvPr/>
          </p:nvCxnSpPr>
          <p:spPr bwMode="auto">
            <a:xfrm>
              <a:off x="7166319" y="2318477"/>
              <a:ext cx="484632"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sp>
          <p:nvSpPr>
            <p:cNvPr id="79" name="Rectangle 78"/>
            <p:cNvSpPr/>
            <p:nvPr/>
          </p:nvSpPr>
          <p:spPr>
            <a:xfrm>
              <a:off x="6682417" y="4070728"/>
              <a:ext cx="557910"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Physics</a:t>
              </a:r>
            </a:p>
          </p:txBody>
        </p:sp>
        <p:sp>
          <p:nvSpPr>
            <p:cNvPr id="80" name="Rectangle 79"/>
            <p:cNvSpPr/>
            <p:nvPr/>
          </p:nvSpPr>
          <p:spPr>
            <a:xfrm>
              <a:off x="6682417" y="2919453"/>
              <a:ext cx="557910"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Physics</a:t>
              </a:r>
            </a:p>
          </p:txBody>
        </p:sp>
        <p:sp>
          <p:nvSpPr>
            <p:cNvPr id="81" name="Rectangle 80"/>
            <p:cNvSpPr/>
            <p:nvPr/>
          </p:nvSpPr>
          <p:spPr>
            <a:xfrm>
              <a:off x="6647294" y="2055681"/>
              <a:ext cx="557910"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Physics</a:t>
              </a:r>
            </a:p>
          </p:txBody>
        </p:sp>
        <p:sp>
          <p:nvSpPr>
            <p:cNvPr id="82" name="Rectangle 81"/>
            <p:cNvSpPr/>
            <p:nvPr/>
          </p:nvSpPr>
          <p:spPr>
            <a:xfrm>
              <a:off x="6689708" y="4951063"/>
              <a:ext cx="557910" cy="219618"/>
            </a:xfrm>
            <a:prstGeom prst="rect">
              <a:avLst/>
            </a:prstGeom>
          </p:spPr>
          <p:txBody>
            <a:bodyPr wrap="none">
              <a:spAutoFit/>
            </a:bodyPr>
            <a:lstStyle/>
            <a:p>
              <a:pPr>
                <a:defRPr/>
              </a:pPr>
              <a:r>
                <a:rPr lang="en-US" sz="1000" kern="0" dirty="0">
                  <a:solidFill>
                    <a:srgbClr val="000000"/>
                  </a:solidFill>
                  <a:latin typeface="Arial" panose="020B0604020202020204" pitchFamily="34" charset="0"/>
                  <a:cs typeface="Arial" panose="020B0604020202020204" pitchFamily="34" charset="0"/>
                </a:rPr>
                <a:t>Physics</a:t>
              </a:r>
            </a:p>
          </p:txBody>
        </p:sp>
        <p:cxnSp>
          <p:nvCxnSpPr>
            <p:cNvPr id="83" name="Straight Connector 82"/>
            <p:cNvCxnSpPr/>
            <p:nvPr/>
          </p:nvCxnSpPr>
          <p:spPr bwMode="auto">
            <a:xfrm>
              <a:off x="6492901" y="3188229"/>
              <a:ext cx="429768"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84" name="Straight Connector 83"/>
            <p:cNvCxnSpPr/>
            <p:nvPr/>
          </p:nvCxnSpPr>
          <p:spPr bwMode="auto">
            <a:xfrm>
              <a:off x="7166319" y="3185170"/>
              <a:ext cx="484632"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85" name="Straight Connector 84"/>
            <p:cNvCxnSpPr/>
            <p:nvPr/>
          </p:nvCxnSpPr>
          <p:spPr bwMode="auto">
            <a:xfrm>
              <a:off x="6492901" y="4341168"/>
              <a:ext cx="429768"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86" name="Straight Connector 85"/>
            <p:cNvCxnSpPr/>
            <p:nvPr/>
          </p:nvCxnSpPr>
          <p:spPr bwMode="auto">
            <a:xfrm>
              <a:off x="7166319" y="4338109"/>
              <a:ext cx="484632"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87" name="Straight Connector 86"/>
            <p:cNvCxnSpPr/>
            <p:nvPr/>
          </p:nvCxnSpPr>
          <p:spPr bwMode="auto">
            <a:xfrm>
              <a:off x="6492901" y="5207860"/>
              <a:ext cx="429768"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88" name="Straight Connector 87"/>
            <p:cNvCxnSpPr/>
            <p:nvPr/>
          </p:nvCxnSpPr>
          <p:spPr bwMode="auto">
            <a:xfrm>
              <a:off x="7166319" y="5204801"/>
              <a:ext cx="484632"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89" name="Straight Connector 88"/>
            <p:cNvCxnSpPr/>
            <p:nvPr/>
          </p:nvCxnSpPr>
          <p:spPr bwMode="auto">
            <a:xfrm>
              <a:off x="6492901" y="5915526"/>
              <a:ext cx="429768"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90" name="Straight Connector 89"/>
            <p:cNvCxnSpPr/>
            <p:nvPr/>
          </p:nvCxnSpPr>
          <p:spPr bwMode="auto">
            <a:xfrm>
              <a:off x="7166319" y="5912467"/>
              <a:ext cx="484632"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91" name="Straight Connector 90"/>
            <p:cNvCxnSpPr/>
            <p:nvPr/>
          </p:nvCxnSpPr>
          <p:spPr bwMode="auto">
            <a:xfrm>
              <a:off x="8107772" y="2318477"/>
              <a:ext cx="155448"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92" name="Straight Connector 91"/>
            <p:cNvCxnSpPr/>
            <p:nvPr/>
          </p:nvCxnSpPr>
          <p:spPr bwMode="auto">
            <a:xfrm>
              <a:off x="8110820" y="3184716"/>
              <a:ext cx="155448"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93" name="Straight Connector 92"/>
            <p:cNvCxnSpPr/>
            <p:nvPr/>
          </p:nvCxnSpPr>
          <p:spPr bwMode="auto">
            <a:xfrm>
              <a:off x="8107772" y="4334440"/>
              <a:ext cx="155448"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94" name="Straight Connector 93"/>
            <p:cNvCxnSpPr/>
            <p:nvPr/>
          </p:nvCxnSpPr>
          <p:spPr bwMode="auto">
            <a:xfrm>
              <a:off x="8110820" y="5201775"/>
              <a:ext cx="155448"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cxnSp>
          <p:nvCxnSpPr>
            <p:cNvPr id="95" name="Straight Connector 94"/>
            <p:cNvCxnSpPr/>
            <p:nvPr/>
          </p:nvCxnSpPr>
          <p:spPr bwMode="auto">
            <a:xfrm>
              <a:off x="8105536" y="5907745"/>
              <a:ext cx="155448" cy="0"/>
            </a:xfrm>
            <a:prstGeom prst="line">
              <a:avLst/>
            </a:prstGeom>
            <a:solidFill>
              <a:srgbClr val="4F81BD"/>
            </a:solidFill>
            <a:ln w="127000" cap="flat" cmpd="sng" algn="ctr">
              <a:solidFill>
                <a:srgbClr val="0070C0"/>
              </a:solidFill>
              <a:prstDash val="solid"/>
              <a:round/>
              <a:headEnd type="none" w="med" len="med"/>
              <a:tailEnd type="none" w="med" len="med"/>
            </a:ln>
            <a:effectLst/>
          </p:spPr>
        </p:cxnSp>
      </p:grpSp>
      <p:sp>
        <p:nvSpPr>
          <p:cNvPr id="136" name="TextBox 135"/>
          <p:cNvSpPr txBox="1"/>
          <p:nvPr/>
        </p:nvSpPr>
        <p:spPr>
          <a:xfrm>
            <a:off x="119854" y="6022916"/>
            <a:ext cx="1984839" cy="276999"/>
          </a:xfrm>
          <a:prstGeom prst="rect">
            <a:avLst/>
          </a:prstGeom>
          <a:noFill/>
        </p:spPr>
        <p:txBody>
          <a:bodyPr wrap="none" rtlCol="0">
            <a:spAutoFit/>
          </a:bodyPr>
          <a:lstStyle/>
          <a:p>
            <a:r>
              <a:rPr lang="en-US" sz="1200" dirty="0">
                <a:solidFill>
                  <a:prstClr val="black"/>
                </a:solidFill>
                <a:latin typeface="Arial" panose="020B0604020202020204" pitchFamily="34" charset="0"/>
                <a:cs typeface="Arial" panose="020B0604020202020204" pitchFamily="34" charset="0"/>
              </a:rPr>
              <a:t>* PRad Summer 2016 run</a:t>
            </a:r>
          </a:p>
        </p:txBody>
      </p:sp>
      <p:grpSp>
        <p:nvGrpSpPr>
          <p:cNvPr id="137" name="Group 136"/>
          <p:cNvGrpSpPr/>
          <p:nvPr/>
        </p:nvGrpSpPr>
        <p:grpSpPr>
          <a:xfrm>
            <a:off x="4787741" y="4828872"/>
            <a:ext cx="830244" cy="187602"/>
            <a:chOff x="4787741" y="4828872"/>
            <a:chExt cx="830244" cy="187602"/>
          </a:xfrm>
        </p:grpSpPr>
        <p:sp>
          <p:nvSpPr>
            <p:cNvPr id="138" name="Rectangle 137"/>
            <p:cNvSpPr/>
            <p:nvPr/>
          </p:nvSpPr>
          <p:spPr>
            <a:xfrm>
              <a:off x="5430383" y="4828872"/>
              <a:ext cx="187602" cy="187602"/>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prstClr val="white"/>
                </a:solidFill>
              </a:endParaRPr>
            </a:p>
          </p:txBody>
        </p:sp>
        <p:sp>
          <p:nvSpPr>
            <p:cNvPr id="139" name="Rectangle 138"/>
            <p:cNvSpPr/>
            <p:nvPr/>
          </p:nvSpPr>
          <p:spPr>
            <a:xfrm>
              <a:off x="4787741" y="4832820"/>
              <a:ext cx="356414" cy="1836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prstClr val="white"/>
                </a:solidFill>
              </a:endParaRPr>
            </a:p>
          </p:txBody>
        </p:sp>
      </p:grpSp>
      <p:grpSp>
        <p:nvGrpSpPr>
          <p:cNvPr id="140" name="Group 139"/>
          <p:cNvGrpSpPr/>
          <p:nvPr/>
        </p:nvGrpSpPr>
        <p:grpSpPr>
          <a:xfrm>
            <a:off x="5459184" y="3876541"/>
            <a:ext cx="597760" cy="187602"/>
            <a:chOff x="5459184" y="3876541"/>
            <a:chExt cx="597760" cy="187602"/>
          </a:xfrm>
        </p:grpSpPr>
        <p:sp>
          <p:nvSpPr>
            <p:cNvPr id="141" name="Rectangle 140"/>
            <p:cNvSpPr/>
            <p:nvPr/>
          </p:nvSpPr>
          <p:spPr>
            <a:xfrm>
              <a:off x="5459184" y="3876541"/>
              <a:ext cx="187602" cy="187602"/>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prstClr val="white"/>
                </a:solidFill>
              </a:endParaRPr>
            </a:p>
          </p:txBody>
        </p:sp>
        <p:sp>
          <p:nvSpPr>
            <p:cNvPr id="142" name="Rectangle 141"/>
            <p:cNvSpPr/>
            <p:nvPr/>
          </p:nvSpPr>
          <p:spPr>
            <a:xfrm>
              <a:off x="5700530" y="3880489"/>
              <a:ext cx="356414" cy="1836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prstClr val="white"/>
                </a:solidFill>
              </a:endParaRPr>
            </a:p>
          </p:txBody>
        </p:sp>
      </p:grpSp>
      <p:sp>
        <p:nvSpPr>
          <p:cNvPr id="143" name="TextBox 142"/>
          <p:cNvSpPr txBox="1"/>
          <p:nvPr/>
        </p:nvSpPr>
        <p:spPr>
          <a:xfrm>
            <a:off x="9236" y="34635"/>
            <a:ext cx="1197764" cy="369332"/>
          </a:xfrm>
          <a:prstGeom prst="rect">
            <a:avLst/>
          </a:prstGeom>
          <a:solidFill>
            <a:schemeClr val="bg1"/>
          </a:solidFill>
        </p:spPr>
        <p:txBody>
          <a:bodyPr wrap="none" rtlCol="0">
            <a:spAutoFit/>
          </a:bodyPr>
          <a:lstStyle/>
          <a:p>
            <a:r>
              <a:rPr lang="en-US" b="1" i="1" dirty="0">
                <a:solidFill>
                  <a:srgbClr val="FF0000"/>
                </a:solidFill>
                <a:latin typeface="Arial" panose="020B0604020202020204" pitchFamily="34" charset="0"/>
                <a:cs typeface="Arial" panose="020B0604020202020204" pitchFamily="34" charset="0"/>
              </a:rPr>
              <a:t>Nov 2016</a:t>
            </a:r>
          </a:p>
        </p:txBody>
      </p:sp>
      <p:sp>
        <p:nvSpPr>
          <p:cNvPr id="144" name="TextBox 143"/>
          <p:cNvSpPr txBox="1"/>
          <p:nvPr/>
        </p:nvSpPr>
        <p:spPr>
          <a:xfrm>
            <a:off x="6878784" y="34635"/>
            <a:ext cx="2262222" cy="369332"/>
          </a:xfrm>
          <a:prstGeom prst="rect">
            <a:avLst/>
          </a:prstGeom>
          <a:solidFill>
            <a:schemeClr val="bg1"/>
          </a:solidFill>
        </p:spPr>
        <p:txBody>
          <a:bodyPr wrap="none" rtlCol="0">
            <a:spAutoFit/>
          </a:bodyPr>
          <a:lstStyle/>
          <a:p>
            <a:r>
              <a:rPr lang="en-US" b="1" i="1" dirty="0">
                <a:solidFill>
                  <a:srgbClr val="FF0000"/>
                </a:solidFill>
                <a:latin typeface="Arial" panose="020B0604020202020204" pitchFamily="34" charset="0"/>
                <a:cs typeface="Arial" panose="020B0604020202020204" pitchFamily="34" charset="0"/>
              </a:rPr>
              <a:t>Modified Nov. 2016</a:t>
            </a:r>
          </a:p>
        </p:txBody>
      </p:sp>
    </p:spTree>
    <p:extLst>
      <p:ext uri="{BB962C8B-B14F-4D97-AF65-F5344CB8AC3E}">
        <p14:creationId xmlns:p14="http://schemas.microsoft.com/office/powerpoint/2010/main" val="2859406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38200"/>
            <a:ext cx="8077200" cy="5564832"/>
          </a:xfrm>
          <a:prstGeom prst="rect">
            <a:avLst/>
          </a:prstGeom>
          <a:solidFill>
            <a:schemeClr val="bg1"/>
          </a:solidFill>
          <a:ln w="6350">
            <a:solidFill>
              <a:schemeClr val="tx1"/>
            </a:solidFill>
          </a:ln>
          <a:effectLst>
            <a:outerShdw blurRad="292100" dist="139700" dir="2700000" algn="tl" rotWithShape="0">
              <a:prstClr val="black">
                <a:alpha val="6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95250"/>
            <a:ext cx="9144000" cy="947738"/>
          </a:xfrm>
        </p:spPr>
        <p:txBody>
          <a:bodyPr>
            <a:noAutofit/>
          </a:bodyPr>
          <a:lstStyle/>
          <a:p>
            <a:r>
              <a:rPr lang="en-US" sz="3200" b="1" dirty="0">
                <a:solidFill>
                  <a:srgbClr val="000000"/>
                </a:solidFill>
                <a:latin typeface="Arial" panose="020B0604020202020204" pitchFamily="34" charset="0"/>
                <a:cs typeface="Arial" panose="020B0604020202020204" pitchFamily="34" charset="0"/>
              </a:rPr>
              <a:t>12 </a:t>
            </a:r>
            <a:r>
              <a:rPr lang="en-US" sz="3200" b="1" dirty="0" err="1">
                <a:solidFill>
                  <a:srgbClr val="000000"/>
                </a:solidFill>
                <a:latin typeface="Arial" panose="020B0604020202020204" pitchFamily="34" charset="0"/>
                <a:cs typeface="Arial" panose="020B0604020202020204" pitchFamily="34" charset="0"/>
              </a:rPr>
              <a:t>GeV</a:t>
            </a:r>
            <a:r>
              <a:rPr lang="en-US" sz="3200" b="1" dirty="0">
                <a:solidFill>
                  <a:srgbClr val="000000"/>
                </a:solidFill>
                <a:latin typeface="Arial" panose="020B0604020202020204" pitchFamily="34" charset="0"/>
                <a:cs typeface="Arial" panose="020B0604020202020204" pitchFamily="34" charset="0"/>
              </a:rPr>
              <a:t> Approved Experiments by PAC Days</a:t>
            </a:r>
            <a:br>
              <a:rPr lang="en-US" sz="3200" b="1" dirty="0">
                <a:solidFill>
                  <a:srgbClr val="000000"/>
                </a:solidFill>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6" name="TextBox 5"/>
          <p:cNvSpPr txBox="1"/>
          <p:nvPr/>
        </p:nvSpPr>
        <p:spPr>
          <a:xfrm>
            <a:off x="546928" y="5956776"/>
            <a:ext cx="7783081" cy="369332"/>
          </a:xfrm>
          <a:prstGeom prst="rect">
            <a:avLst/>
          </a:prstGeom>
          <a:solidFill>
            <a:srgbClr val="00B0F0"/>
          </a:solidFill>
        </p:spPr>
        <p:txBody>
          <a:bodyPr wrap="square" rtlCol="0">
            <a:spAutoFit/>
          </a:bodyPr>
          <a:lstStyle/>
          <a:p>
            <a:r>
              <a:rPr lang="en-US" b="1" dirty="0">
                <a:solidFill>
                  <a:srgbClr val="FFFF00"/>
                </a:solidFill>
                <a:latin typeface="Arial" panose="020B0604020202020204" pitchFamily="34" charset="0"/>
                <a:cs typeface="Arial" panose="020B0604020202020204" pitchFamily="34" charset="0"/>
              </a:rPr>
              <a:t> “A  Decade of Experiments” – could be 6 or 15+ pending budgets etc.</a:t>
            </a:r>
          </a:p>
        </p:txBody>
      </p:sp>
      <p:pic>
        <p:nvPicPr>
          <p:cNvPr id="7" name="table"/>
          <p:cNvPicPr>
            <a:picLocks noChangeAspect="1"/>
          </p:cNvPicPr>
          <p:nvPr/>
        </p:nvPicPr>
        <p:blipFill>
          <a:blip r:embed="rId2"/>
          <a:stretch>
            <a:fillRect/>
          </a:stretch>
        </p:blipFill>
        <p:spPr>
          <a:xfrm>
            <a:off x="841377" y="905525"/>
            <a:ext cx="7159623" cy="5038075"/>
          </a:xfrm>
          <a:prstGeom prst="rect">
            <a:avLst/>
          </a:prstGeom>
        </p:spPr>
      </p:pic>
      <p:sp>
        <p:nvSpPr>
          <p:cNvPr id="4" name="TextBox 3"/>
          <p:cNvSpPr txBox="1"/>
          <p:nvPr/>
        </p:nvSpPr>
        <p:spPr>
          <a:xfrm>
            <a:off x="6152959" y="5315480"/>
            <a:ext cx="383438" cy="307777"/>
          </a:xfrm>
          <a:prstGeom prst="rect">
            <a:avLst/>
          </a:prstGeom>
          <a:no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28</a:t>
            </a:r>
          </a:p>
        </p:txBody>
      </p:sp>
      <p:cxnSp>
        <p:nvCxnSpPr>
          <p:cNvPr id="8" name="Straight Connector 7"/>
          <p:cNvCxnSpPr/>
          <p:nvPr/>
        </p:nvCxnSpPr>
        <p:spPr>
          <a:xfrm flipH="1">
            <a:off x="6469166" y="5298388"/>
            <a:ext cx="213645" cy="3077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399606" y="5296960"/>
            <a:ext cx="213645" cy="3077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91945" y="5315480"/>
            <a:ext cx="414483" cy="307777"/>
          </a:xfrm>
          <a:prstGeom prst="rect">
            <a:avLst/>
          </a:prstGeom>
          <a:no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xx</a:t>
            </a:r>
          </a:p>
        </p:txBody>
      </p:sp>
    </p:spTree>
    <p:extLst>
      <p:ext uri="{BB962C8B-B14F-4D97-AF65-F5344CB8AC3E}">
        <p14:creationId xmlns:p14="http://schemas.microsoft.com/office/powerpoint/2010/main" val="51146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94726"/>
            <a:ext cx="9144000" cy="397933"/>
          </a:xfrm>
        </p:spPr>
        <p:txBody>
          <a:bodyPr/>
          <a:lstStyle/>
          <a:p>
            <a:r>
              <a:rPr lang="en-US" b="1" dirty="0">
                <a:latin typeface="Arial "/>
              </a:rPr>
              <a:t>Priorities Folded into Scheduling</a:t>
            </a:r>
          </a:p>
        </p:txBody>
      </p:sp>
      <p:sp>
        <p:nvSpPr>
          <p:cNvPr id="4" name="Slide Number Placeholder 2"/>
          <p:cNvSpPr>
            <a:spLocks noGrp="1"/>
          </p:cNvSpPr>
          <p:nvPr>
            <p:ph type="sldNum" sz="quarter" idx="4"/>
          </p:nvPr>
        </p:nvSpPr>
        <p:spPr>
          <a:xfrm>
            <a:off x="5853479" y="6445327"/>
            <a:ext cx="2133600" cy="365125"/>
          </a:xfrm>
        </p:spPr>
        <p:txBody>
          <a:bodyPr/>
          <a:lstStyle/>
          <a:p>
            <a:fld id="{B9A5DFB4-3D23-4866-8D46-AE36D04BFD7D}" type="slidenum">
              <a:rPr lang="en-US" smtClean="0"/>
              <a:pPr/>
              <a:t>12</a:t>
            </a:fld>
            <a:endParaRPr lang="en-US" dirty="0"/>
          </a:p>
        </p:txBody>
      </p:sp>
      <p:sp>
        <p:nvSpPr>
          <p:cNvPr id="2" name="TextBox 1"/>
          <p:cNvSpPr txBox="1"/>
          <p:nvPr/>
        </p:nvSpPr>
        <p:spPr>
          <a:xfrm>
            <a:off x="196553" y="886713"/>
            <a:ext cx="8887626" cy="5724644"/>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12 GeV Project Priorities</a:t>
            </a:r>
          </a:p>
          <a:p>
            <a:pPr marL="457200" indent="-457200">
              <a:buFont typeface="+mj-lt"/>
              <a:buAutoNum type="arabicPeriod"/>
            </a:pPr>
            <a:r>
              <a:rPr lang="en-US" sz="2400" dirty="0">
                <a:latin typeface="Arial" panose="020B0604020202020204" pitchFamily="34" charset="0"/>
                <a:cs typeface="Arial" panose="020B0604020202020204" pitchFamily="34" charset="0"/>
              </a:rPr>
              <a:t>Scientific Priorities – High Impact and/or Timeliness</a:t>
            </a:r>
          </a:p>
          <a:p>
            <a:pPr marL="457200" indent="-457200">
              <a:buFont typeface="+mj-lt"/>
              <a:buAutoNum type="arabicPeriod"/>
            </a:pPr>
            <a:r>
              <a:rPr lang="en-US" sz="2400" dirty="0">
                <a:latin typeface="Arial" panose="020B0604020202020204" pitchFamily="34" charset="0"/>
                <a:cs typeface="Arial" panose="020B0604020202020204" pitchFamily="34" charset="0"/>
              </a:rPr>
              <a:t>Funding Agency Commitments such as</a:t>
            </a:r>
          </a:p>
          <a:p>
            <a:pPr marL="1200150" lvl="2" indent="-285750">
              <a:buFontTx/>
              <a:buChar char="-"/>
            </a:pPr>
            <a:r>
              <a:rPr lang="en-US" dirty="0">
                <a:latin typeface="Arial" panose="020B0604020202020204" pitchFamily="34" charset="0"/>
                <a:cs typeface="Arial" panose="020B0604020202020204" pitchFamily="34" charset="0"/>
              </a:rPr>
              <a:t>DOE/NP Capital Equipment Commitments (SBS, BRICH, DDIRC, etc.)</a:t>
            </a:r>
          </a:p>
          <a:p>
            <a:pPr marL="1200150" lvl="2" indent="-285750">
              <a:buFontTx/>
              <a:buChar char="-"/>
            </a:pPr>
            <a:r>
              <a:rPr lang="en-US" dirty="0">
                <a:latin typeface="Arial" panose="020B0604020202020204" pitchFamily="34" charset="0"/>
                <a:cs typeface="Arial" panose="020B0604020202020204" pitchFamily="34" charset="0"/>
              </a:rPr>
              <a:t>DOE/HEP Commitment (HPS) </a:t>
            </a:r>
          </a:p>
          <a:p>
            <a:pPr marL="1200150" lvl="2" indent="-285750">
              <a:buFontTx/>
              <a:buChar char="-"/>
            </a:pPr>
            <a:r>
              <a:rPr lang="en-US" dirty="0">
                <a:latin typeface="Arial" panose="020B0604020202020204" pitchFamily="34" charset="0"/>
                <a:cs typeface="Arial" panose="020B0604020202020204" pitchFamily="34" charset="0"/>
              </a:rPr>
              <a:t>NSF/MRI Funded Equipment (</a:t>
            </a:r>
            <a:r>
              <a:rPr lang="en-US" i="1" dirty="0">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PRad</a:t>
            </a:r>
            <a:r>
              <a:rPr lang="en-US" dirty="0">
                <a:latin typeface="Arial" panose="020B0604020202020204" pitchFamily="34" charset="0"/>
                <a:cs typeface="Arial" panose="020B0604020202020204" pitchFamily="34" charset="0"/>
              </a:rPr>
              <a:t>, Hall C SHMS Detectors, NPS)</a:t>
            </a:r>
          </a:p>
          <a:p>
            <a:pPr marL="1200150" lvl="2" indent="-285750">
              <a:buFontTx/>
              <a:buChar char="-"/>
            </a:pPr>
            <a:r>
              <a:rPr lang="en-US" dirty="0">
                <a:latin typeface="Arial" panose="020B0604020202020204" pitchFamily="34" charset="0"/>
                <a:cs typeface="Arial" panose="020B0604020202020204" pitchFamily="34" charset="0"/>
              </a:rPr>
              <a:t>International Funded Equipment (</a:t>
            </a:r>
            <a:r>
              <a:rPr lang="en-US" i="1" dirty="0">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BRICH)</a:t>
            </a:r>
          </a:p>
          <a:p>
            <a:pPr marL="457200" indent="-457200">
              <a:buFont typeface="+mj-lt"/>
              <a:buAutoNum type="arabicPeriod"/>
            </a:pPr>
            <a:r>
              <a:rPr lang="en-US" sz="2400" dirty="0">
                <a:latin typeface="Arial" panose="020B0604020202020204" pitchFamily="34" charset="0"/>
                <a:cs typeface="Arial" panose="020B0604020202020204" pitchFamily="34" charset="0"/>
              </a:rPr>
              <a:t>Pragmatic Reasons such as</a:t>
            </a:r>
          </a:p>
          <a:p>
            <a:pPr marL="1200150" lvl="2" indent="-285750">
              <a:buFontTx/>
              <a:buChar char="-"/>
            </a:pPr>
            <a:r>
              <a:rPr lang="en-US" dirty="0">
                <a:latin typeface="Arial" panose="020B0604020202020204" pitchFamily="34" charset="0"/>
                <a:cs typeface="Arial" panose="020B0604020202020204" pitchFamily="34" charset="0"/>
              </a:rPr>
              <a:t>Safety Issues – ALARA (like use HRS not </a:t>
            </a:r>
            <a:r>
              <a:rPr lang="en-US" dirty="0" err="1">
                <a:latin typeface="Arial" panose="020B0604020202020204" pitchFamily="34" charset="0"/>
                <a:cs typeface="Arial" panose="020B0604020202020204" pitchFamily="34" charset="0"/>
              </a:rPr>
              <a:t>BigBite</a:t>
            </a:r>
            <a:r>
              <a:rPr lang="en-US" dirty="0">
                <a:latin typeface="Arial" panose="020B0604020202020204" pitchFamily="34" charset="0"/>
                <a:cs typeface="Arial" panose="020B0604020202020204" pitchFamily="34" charset="0"/>
              </a:rPr>
              <a:t> with Tritium target experiments, Tritium only one year on site)</a:t>
            </a:r>
          </a:p>
          <a:p>
            <a:pPr marL="1200150" lvl="2" indent="-285750">
              <a:buFontTx/>
              <a:buChar char="-"/>
            </a:pPr>
            <a:r>
              <a:rPr lang="en-US" dirty="0">
                <a:latin typeface="Arial" panose="020B0604020202020204" pitchFamily="34" charset="0"/>
                <a:cs typeface="Arial" panose="020B0604020202020204" pitchFamily="34" charset="0"/>
              </a:rPr>
              <a:t>Scientific Priorities – Science Rating or Verify Operational Requirements (like new beam requirements, new detector commissioning, etc.)</a:t>
            </a:r>
          </a:p>
          <a:p>
            <a:pPr marL="1200150" lvl="2" indent="-285750">
              <a:buFontTx/>
              <a:buChar char="-"/>
            </a:pPr>
            <a:r>
              <a:rPr lang="en-US" dirty="0">
                <a:latin typeface="Arial" panose="020B0604020202020204" pitchFamily="34" charset="0"/>
                <a:cs typeface="Arial" panose="020B0604020202020204" pitchFamily="34" charset="0"/>
              </a:rPr>
              <a:t>What is ready and “fits” into schedule</a:t>
            </a:r>
          </a:p>
          <a:p>
            <a:pPr marL="1200150" lvl="2" indent="-285750">
              <a:buFontTx/>
              <a:buChar char="-"/>
            </a:pPr>
            <a:r>
              <a:rPr lang="en-US" dirty="0">
                <a:latin typeface="Arial" panose="020B0604020202020204" pitchFamily="34" charset="0"/>
                <a:cs typeface="Arial" panose="020B0604020202020204" pitchFamily="34" charset="0"/>
              </a:rPr>
              <a:t>Installation times required</a:t>
            </a:r>
          </a:p>
          <a:p>
            <a:pPr marL="1200150" lvl="2" indent="-285750">
              <a:buFontTx/>
              <a:buChar char="-"/>
            </a:pPr>
            <a:r>
              <a:rPr lang="en-US" dirty="0">
                <a:latin typeface="Arial" panose="020B0604020202020204" pitchFamily="34" charset="0"/>
                <a:cs typeface="Arial" panose="020B0604020202020204" pitchFamily="34" charset="0"/>
              </a:rPr>
              <a:t>Likelihood to get science results out fast</a:t>
            </a:r>
          </a:p>
          <a:p>
            <a:pPr marL="1200150" lvl="2" indent="-285750">
              <a:buFontTx/>
              <a:buChar char="-"/>
            </a:pPr>
            <a:r>
              <a:rPr lang="en-US" dirty="0">
                <a:latin typeface="Arial" panose="020B0604020202020204" pitchFamily="34" charset="0"/>
                <a:cs typeface="Arial" panose="020B0604020202020204" pitchFamily="34" charset="0"/>
              </a:rPr>
              <a:t>Impact on Young Scientists and/or PhD Students</a:t>
            </a:r>
          </a:p>
          <a:p>
            <a:pPr marL="1200150" lvl="2" indent="-285750">
              <a:buFontTx/>
              <a:buChar char="-"/>
            </a:pPr>
            <a:r>
              <a:rPr lang="en-US" dirty="0">
                <a:latin typeface="Arial" panose="020B0604020202020204" pitchFamily="34" charset="0"/>
                <a:cs typeface="Arial" panose="020B0604020202020204" pitchFamily="34" charset="0"/>
              </a:rPr>
              <a:t>Can only run 3 out of 4 Halls together (up to Fall 2018?)</a:t>
            </a:r>
          </a:p>
          <a:p>
            <a:pPr marL="1200150" lvl="2" indent="-285750">
              <a:buFontTx/>
              <a:buChar char="-"/>
            </a:pPr>
            <a:r>
              <a:rPr lang="en-US" dirty="0">
                <a:latin typeface="Arial" panose="020B0604020202020204" pitchFamily="34" charset="0"/>
                <a:cs typeface="Arial" panose="020B0604020202020204" pitchFamily="34" charset="0"/>
              </a:rPr>
              <a:t>What could run beyond May 6 Power Meter Readout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55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989"/>
            <a:ext cx="9144000" cy="365040"/>
          </a:xfrm>
        </p:spPr>
        <p:txBody>
          <a:bodyPr>
            <a:noAutofit/>
          </a:bodyPr>
          <a:lstStyle/>
          <a:p>
            <a:r>
              <a:rPr lang="en-US" dirty="0"/>
              <a:t>Operations Constraints – some examples</a:t>
            </a:r>
            <a:endParaRPr lang="en-US" sz="3200" dirty="0">
              <a:latin typeface="Arial" panose="020B0604020202020204" pitchFamily="34" charset="0"/>
              <a:cs typeface="Arial" panose="020B0604020202020204" pitchFamily="34" charset="0"/>
            </a:endParaRPr>
          </a:p>
        </p:txBody>
      </p:sp>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13</a:t>
            </a:fld>
            <a:endParaRPr lang="en-US" dirty="0"/>
          </a:p>
        </p:txBody>
      </p:sp>
      <p:sp>
        <p:nvSpPr>
          <p:cNvPr id="6" name="Slide Number Placeholder 2"/>
          <p:cNvSpPr txBox="1">
            <a:spLocks/>
          </p:cNvSpPr>
          <p:nvPr/>
        </p:nvSpPr>
        <p:spPr>
          <a:xfrm>
            <a:off x="5853479" y="6445327"/>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77918" y="815076"/>
            <a:ext cx="8886619" cy="674030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Halls B and C are gearing up for 12-GeV pre-ops KPP demonstration</a:t>
            </a:r>
          </a:p>
          <a:p>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anose="05000000000000000000" pitchFamily="2" charset="2"/>
              </a:rPr>
              <a:t> </a:t>
            </a:r>
            <a:r>
              <a:rPr lang="en-US" dirty="0">
                <a:latin typeface="Arial" panose="020B0604020202020204" pitchFamily="34" charset="0"/>
                <a:cs typeface="Arial" panose="020B0604020202020204" pitchFamily="34" charset="0"/>
              </a:rPr>
              <a:t>they must get priority in accelerator operations.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can run with a Hall multiplicity of 3.0 only, out of 4 Halls, until Accelerator Operations has fully commissioned potential 4-Hall Beam Delivery (Fall 2018)</a:t>
            </a:r>
          </a:p>
          <a:p>
            <a:pPr lvl="1"/>
            <a:r>
              <a:rPr lang="en-US" dirty="0">
                <a:latin typeface="Arial" panose="020B0604020202020204" pitchFamily="34" charset="0"/>
                <a:cs typeface="Arial" panose="020B0604020202020204" pitchFamily="34" charset="0"/>
                <a:sym typeface="Wingdings" panose="05000000000000000000" pitchFamily="2" charset="2"/>
              </a:rPr>
              <a:t> BUT, to get to a Hall multiplicity of 3.0 with a versatile and reliable machine will take some effort  see Arne’s talk</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Hall A, we plan to bring the closed 3H target cell on site for a full-year series of experiments on 3H. The plan is to return the 3H after one year to Sandia. This restricted duration puts pressure on the series of 3H experiments scheduled (they require 74 PAC days – exactly 23 weeks), especially with a long CR</a:t>
            </a:r>
          </a:p>
          <a:p>
            <a:pPr lvl="1"/>
            <a:r>
              <a:rPr lang="en-US" dirty="0">
                <a:latin typeface="Arial" panose="020B0604020202020204" pitchFamily="34" charset="0"/>
                <a:cs typeface="Arial" panose="020B0604020202020204" pitchFamily="34" charset="0"/>
                <a:sym typeface="Wingdings" panose="05000000000000000000" pitchFamily="2" charset="2"/>
              </a:rPr>
              <a:t> Had to delay as we could only do a limited run this Spring</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Hall compatibility. E.g., the precision longitudinal-transverse separated cross section science program in Hall C often requires periods of changed </a:t>
            </a:r>
            <a:r>
              <a:rPr lang="en-US" dirty="0" err="1">
                <a:latin typeface="Arial" panose="020B0604020202020204" pitchFamily="34" charset="0"/>
                <a:cs typeface="Arial" panose="020B0604020202020204" pitchFamily="34" charset="0"/>
              </a:rPr>
              <a:t>linac</a:t>
            </a:r>
            <a:r>
              <a:rPr lang="en-US" dirty="0">
                <a:latin typeface="Arial" panose="020B0604020202020204" pitchFamily="34" charset="0"/>
                <a:cs typeface="Arial" panose="020B0604020202020204" pitchFamily="34" charset="0"/>
              </a:rPr>
              <a:t> energy settings, sometimes but not always compatible with the programs in other Halls</a:t>
            </a:r>
          </a:p>
          <a:p>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anose="05000000000000000000" pitchFamily="2" charset="2"/>
              </a:rPr>
              <a:t> not a direct issue for 2017 given the schedule change, but relevant for </a:t>
            </a:r>
            <a:r>
              <a:rPr lang="en-US" dirty="0" smtClean="0">
                <a:latin typeface="Arial" panose="020B0604020202020204" pitchFamily="34" charset="0"/>
                <a:cs typeface="Arial" panose="020B0604020202020204" pitchFamily="34" charset="0"/>
                <a:sym typeface="Wingdings" panose="05000000000000000000" pitchFamily="2" charset="2"/>
              </a:rPr>
              <a:t>2018</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sym typeface="Wingdings" panose="05000000000000000000" pitchFamily="2" charset="2"/>
            </a:endParaRPr>
          </a:p>
          <a:p>
            <a:r>
              <a:rPr lang="en-US" dirty="0" smtClean="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 Cryogenics, polarization constraints, labor availability, facilities improvements, etc.</a:t>
            </a:r>
            <a:endParaRPr lang="en-US"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73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a:t>2015 NSAC Long Range Plan</a:t>
            </a:r>
          </a:p>
        </p:txBody>
      </p:sp>
      <p:sp>
        <p:nvSpPr>
          <p:cNvPr id="3" name="Content Placeholder 2"/>
          <p:cNvSpPr>
            <a:spLocks noGrp="1"/>
          </p:cNvSpPr>
          <p:nvPr>
            <p:ph idx="1"/>
          </p:nvPr>
        </p:nvSpPr>
        <p:spPr>
          <a:xfrm>
            <a:off x="3886200" y="914400"/>
            <a:ext cx="5162550" cy="5543549"/>
          </a:xfrm>
        </p:spPr>
        <p:txBody>
          <a:bodyPr>
            <a:noAutofit/>
          </a:bodyPr>
          <a:lstStyle/>
          <a:p>
            <a:pPr marL="0" indent="0">
              <a:lnSpc>
                <a:spcPct val="100000"/>
              </a:lnSpc>
              <a:spcBef>
                <a:spcPts val="400"/>
              </a:spcBef>
              <a:buNone/>
            </a:pPr>
            <a:r>
              <a:rPr lang="en-US" sz="1400" b="1" dirty="0">
                <a:solidFill>
                  <a:srgbClr val="005D9A"/>
                </a:solidFill>
              </a:rPr>
              <a:t>RECOMMENDATION I</a:t>
            </a:r>
            <a:endParaRPr lang="en-US" sz="1400" dirty="0">
              <a:solidFill>
                <a:srgbClr val="005D9A"/>
              </a:solidFill>
            </a:endParaRPr>
          </a:p>
          <a:p>
            <a:pPr marL="0" indent="0">
              <a:lnSpc>
                <a:spcPct val="100000"/>
              </a:lnSpc>
              <a:spcBef>
                <a:spcPts val="400"/>
              </a:spcBef>
              <a:buNone/>
            </a:pPr>
            <a:r>
              <a:rPr lang="en-US" sz="1400" dirty="0"/>
              <a:t>The progress achieved under the guidance of the 2007 Long Range Plan has reinforced U.S. world leadership in nuclear science. The highest priority in this 2015 Plan is to capitalize on the investments made. </a:t>
            </a:r>
          </a:p>
          <a:p>
            <a:pPr marL="0" indent="0">
              <a:lnSpc>
                <a:spcPct val="100000"/>
              </a:lnSpc>
              <a:spcAft>
                <a:spcPts val="400"/>
              </a:spcAft>
              <a:buNone/>
            </a:pPr>
            <a:r>
              <a:rPr lang="en-US" sz="1400" b="1" dirty="0">
                <a:solidFill>
                  <a:srgbClr val="C00000"/>
                </a:solidFill>
                <a:sym typeface="Wingdings 3"/>
              </a:rPr>
              <a:t>     Operate 12 GeV CEBAF</a:t>
            </a:r>
            <a:endParaRPr lang="en-US" sz="600" b="1" dirty="0">
              <a:solidFill>
                <a:srgbClr val="C00000"/>
              </a:solidFill>
            </a:endParaRPr>
          </a:p>
          <a:p>
            <a:pPr marL="0" indent="0">
              <a:lnSpc>
                <a:spcPct val="100000"/>
              </a:lnSpc>
              <a:spcBef>
                <a:spcPts val="600"/>
              </a:spcBef>
              <a:buNone/>
            </a:pPr>
            <a:endParaRPr lang="en-US" sz="400" b="1" dirty="0">
              <a:solidFill>
                <a:srgbClr val="005D9A"/>
              </a:solidFill>
            </a:endParaRPr>
          </a:p>
          <a:p>
            <a:pPr marL="0" indent="0">
              <a:lnSpc>
                <a:spcPct val="100000"/>
              </a:lnSpc>
              <a:spcBef>
                <a:spcPts val="400"/>
              </a:spcBef>
              <a:buNone/>
            </a:pPr>
            <a:r>
              <a:rPr lang="en-US" sz="1400" b="1" dirty="0">
                <a:solidFill>
                  <a:srgbClr val="005D9A"/>
                </a:solidFill>
              </a:rPr>
              <a:t>RECOMMENDATION II</a:t>
            </a:r>
            <a:endParaRPr lang="en-US" sz="1400" dirty="0">
              <a:solidFill>
                <a:srgbClr val="005D9A"/>
              </a:solidFill>
            </a:endParaRPr>
          </a:p>
          <a:p>
            <a:pPr marL="0" indent="0">
              <a:lnSpc>
                <a:spcPct val="100000"/>
              </a:lnSpc>
              <a:spcBef>
                <a:spcPts val="400"/>
              </a:spcBef>
              <a:buNone/>
            </a:pPr>
            <a:r>
              <a:rPr lang="en-US" sz="1400" dirty="0"/>
              <a:t>We recommend the timely development and deployment of a U.S.-led ton-scale </a:t>
            </a:r>
            <a:r>
              <a:rPr lang="en-US" sz="1400" dirty="0" err="1"/>
              <a:t>neutrinoless</a:t>
            </a:r>
            <a:r>
              <a:rPr lang="en-US" sz="1400" dirty="0"/>
              <a:t> double beta decay experiment.</a:t>
            </a:r>
          </a:p>
          <a:p>
            <a:pPr marL="0" indent="0">
              <a:buNone/>
            </a:pPr>
            <a:endParaRPr lang="en-US" sz="400" b="1" dirty="0">
              <a:solidFill>
                <a:srgbClr val="005D9A"/>
              </a:solidFill>
            </a:endParaRPr>
          </a:p>
          <a:p>
            <a:pPr marL="0" indent="0">
              <a:lnSpc>
                <a:spcPct val="100000"/>
              </a:lnSpc>
              <a:spcBef>
                <a:spcPts val="400"/>
              </a:spcBef>
              <a:buNone/>
            </a:pPr>
            <a:r>
              <a:rPr lang="en-US" sz="1400" b="1" dirty="0">
                <a:solidFill>
                  <a:srgbClr val="005D9A"/>
                </a:solidFill>
              </a:rPr>
              <a:t>RECOMMENDATION III</a:t>
            </a:r>
            <a:endParaRPr lang="en-US" sz="1400" dirty="0">
              <a:solidFill>
                <a:srgbClr val="005D9A"/>
              </a:solidFill>
            </a:endParaRPr>
          </a:p>
          <a:p>
            <a:pPr marL="0" indent="0">
              <a:lnSpc>
                <a:spcPct val="100000"/>
              </a:lnSpc>
              <a:spcBef>
                <a:spcPts val="400"/>
              </a:spcBef>
              <a:buNone/>
            </a:pPr>
            <a:r>
              <a:rPr lang="en-US" sz="1400" dirty="0"/>
              <a:t>We recommend a high-energy high-luminosity polarized EIC as the highest priority for new facility construction following the completion of FRIB.</a:t>
            </a:r>
          </a:p>
          <a:p>
            <a:pPr marL="0" indent="0">
              <a:lnSpc>
                <a:spcPct val="100000"/>
              </a:lnSpc>
              <a:spcAft>
                <a:spcPts val="400"/>
              </a:spcAft>
              <a:buNone/>
            </a:pPr>
            <a:r>
              <a:rPr lang="en-US" sz="1400" b="1" dirty="0">
                <a:solidFill>
                  <a:srgbClr val="C00000"/>
                </a:solidFill>
                <a:sym typeface="Wingdings 3"/>
              </a:rPr>
              <a:t>    Jefferson Lab EIC (JLEIC) development</a:t>
            </a:r>
            <a:endParaRPr lang="en-US" sz="1400" b="1" dirty="0">
              <a:solidFill>
                <a:srgbClr val="C00000"/>
              </a:solidFill>
            </a:endParaRPr>
          </a:p>
          <a:p>
            <a:pPr marL="0" indent="0">
              <a:buNone/>
            </a:pPr>
            <a:endParaRPr lang="en-US" sz="400" b="1" dirty="0">
              <a:solidFill>
                <a:srgbClr val="005D9A"/>
              </a:solidFill>
            </a:endParaRPr>
          </a:p>
          <a:p>
            <a:pPr marL="0" indent="0">
              <a:lnSpc>
                <a:spcPct val="100000"/>
              </a:lnSpc>
              <a:spcBef>
                <a:spcPts val="400"/>
              </a:spcBef>
              <a:buNone/>
            </a:pPr>
            <a:r>
              <a:rPr lang="en-US" sz="1400" b="1" dirty="0">
                <a:solidFill>
                  <a:srgbClr val="005D9A"/>
                </a:solidFill>
              </a:rPr>
              <a:t>RECOMMENDATION IV </a:t>
            </a:r>
            <a:endParaRPr lang="en-US" sz="1400" dirty="0">
              <a:solidFill>
                <a:srgbClr val="005D9A"/>
              </a:solidFill>
            </a:endParaRPr>
          </a:p>
          <a:p>
            <a:pPr marL="0" indent="0">
              <a:lnSpc>
                <a:spcPct val="100000"/>
              </a:lnSpc>
              <a:spcBef>
                <a:spcPts val="400"/>
              </a:spcBef>
              <a:buNone/>
            </a:pPr>
            <a:r>
              <a:rPr lang="en-US" sz="1400" dirty="0"/>
              <a:t>We recommend increasing investment in small-scale and mid-scale projects and initiatives that enable forefront research at universities and laboratories. </a:t>
            </a:r>
          </a:p>
          <a:p>
            <a:pPr marL="0" indent="0">
              <a:lnSpc>
                <a:spcPct val="100000"/>
              </a:lnSpc>
              <a:buNone/>
            </a:pPr>
            <a:r>
              <a:rPr lang="en-US" sz="1400" b="1" dirty="0">
                <a:solidFill>
                  <a:srgbClr val="C00000"/>
                </a:solidFill>
                <a:sym typeface="Wingdings 3"/>
              </a:rPr>
              <a:t>     MOLLER, </a:t>
            </a:r>
            <a:r>
              <a:rPr lang="en-US" sz="1400" b="1" dirty="0" err="1">
                <a:solidFill>
                  <a:srgbClr val="C00000"/>
                </a:solidFill>
                <a:sym typeface="Wingdings 3"/>
              </a:rPr>
              <a:t>SoLID</a:t>
            </a:r>
            <a:endParaRPr lang="en-US" sz="1400" b="1" dirty="0">
              <a:solidFill>
                <a:srgbClr val="C0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43" y="1524000"/>
            <a:ext cx="3318197" cy="372538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573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4726"/>
            <a:ext cx="8229600" cy="397933"/>
          </a:xfrm>
        </p:spPr>
        <p:txBody>
          <a:bodyPr>
            <a:normAutofit fontScale="90000"/>
          </a:bodyPr>
          <a:lstStyle/>
          <a:p>
            <a:r>
              <a:rPr lang="en-US" b="1" dirty="0">
                <a:latin typeface="Arial "/>
              </a:rPr>
              <a:t>EIC Developments</a:t>
            </a:r>
          </a:p>
        </p:txBody>
      </p:sp>
      <p:sp>
        <p:nvSpPr>
          <p:cNvPr id="4" name="TextBox 3"/>
          <p:cNvSpPr txBox="1"/>
          <p:nvPr/>
        </p:nvSpPr>
        <p:spPr>
          <a:xfrm>
            <a:off x="609600" y="1052946"/>
            <a:ext cx="8534400" cy="4401205"/>
          </a:xfrm>
          <a:prstGeom prst="rect">
            <a:avLst/>
          </a:prstGeom>
          <a:noFill/>
        </p:spPr>
        <p:txBody>
          <a:bodyPr wrap="square" rtlCol="0">
            <a:spAutoFit/>
          </a:bodyPr>
          <a:lstStyle/>
          <a:p>
            <a:pPr>
              <a:buClr>
                <a:srgbClr val="C00000"/>
              </a:buClr>
              <a:buSzPct val="120000"/>
              <a:tabLst>
                <a:tab pos="514350" algn="l"/>
                <a:tab pos="914400" algn="l"/>
              </a:tabLst>
            </a:pPr>
            <a:r>
              <a:rPr lang="en-US" sz="2000" dirty="0">
                <a:solidFill>
                  <a:srgbClr val="002060"/>
                </a:solidFill>
                <a:latin typeface="Arial" panose="020B0604020202020204" pitchFamily="34" charset="0"/>
                <a:cs typeface="Arial" panose="020B0604020202020204" pitchFamily="34" charset="0"/>
              </a:rPr>
              <a:t>	</a:t>
            </a:r>
          </a:p>
          <a:p>
            <a:pPr marL="342900" indent="-342900">
              <a:buClr>
                <a:srgbClr val="C00000"/>
              </a:buClr>
              <a:buSzPct val="120000"/>
              <a:buFont typeface="Arial" panose="020B0604020202020204" pitchFamily="34" charset="0"/>
              <a:buChar char="•"/>
            </a:pPr>
            <a:r>
              <a:rPr lang="en-US" sz="2000" dirty="0">
                <a:latin typeface="Arial" panose="020B0604020202020204" pitchFamily="34" charset="0"/>
                <a:cs typeface="Arial" panose="020B0604020202020204" pitchFamily="34" charset="0"/>
              </a:rPr>
              <a:t>EIC User meeting at ANL July 7-10, 2016</a:t>
            </a:r>
          </a:p>
          <a:p>
            <a:pPr marL="914400" lvl="1" indent="-457200">
              <a:buClr>
                <a:srgbClr val="C00000"/>
              </a:buClr>
              <a:buSzPct val="120000"/>
              <a:buFont typeface="Arial" panose="020B0604020202020204" pitchFamily="34" charset="0"/>
              <a:buChar char="−"/>
            </a:pPr>
            <a:r>
              <a:rPr lang="en-US" sz="2000" dirty="0">
                <a:latin typeface="Arial" panose="020B0604020202020204" pitchFamily="34" charset="0"/>
                <a:cs typeface="Arial" panose="020B0604020202020204" pitchFamily="34" charset="0"/>
              </a:rPr>
              <a:t>UG charter, elections (IB chair – Christine </a:t>
            </a:r>
            <a:r>
              <a:rPr lang="en-US" sz="2000" dirty="0" err="1">
                <a:latin typeface="Arial" panose="020B0604020202020204" pitchFamily="34" charset="0"/>
                <a:cs typeface="Arial" panose="020B0604020202020204" pitchFamily="34" charset="0"/>
              </a:rPr>
              <a:t>Aidala</a:t>
            </a:r>
            <a:r>
              <a:rPr lang="en-US" sz="2000" dirty="0">
                <a:latin typeface="Arial" panose="020B0604020202020204" pitchFamily="34" charset="0"/>
                <a:cs typeface="Arial" panose="020B0604020202020204" pitchFamily="34" charset="0"/>
              </a:rPr>
              <a:t>)</a:t>
            </a:r>
          </a:p>
          <a:p>
            <a:pPr marL="914400" lvl="1" indent="-457200">
              <a:buClr>
                <a:srgbClr val="C00000"/>
              </a:buClr>
              <a:buSzPct val="120000"/>
              <a:buFont typeface="Arial" panose="020B0604020202020204" pitchFamily="34" charset="0"/>
              <a:buChar char="−"/>
            </a:pPr>
            <a:r>
              <a:rPr lang="en-US" sz="2000" dirty="0">
                <a:latin typeface="Arial" panose="020B0604020202020204" pitchFamily="34" charset="0"/>
                <a:cs typeface="Arial" panose="020B0604020202020204" pitchFamily="34" charset="0"/>
              </a:rPr>
              <a:t>2017 EIC UG Meeting in Trieste, Italy</a:t>
            </a:r>
          </a:p>
          <a:p>
            <a:pPr marL="461963" indent="-461963">
              <a:buClr>
                <a:srgbClr val="C00000"/>
              </a:buClr>
              <a:buSzPct val="120000"/>
              <a:buFont typeface="Arial" pitchFamily="34" charset="0"/>
              <a:buChar char="•"/>
            </a:pPr>
            <a:endParaRPr lang="en-US" sz="2000" dirty="0">
              <a:latin typeface="Arial" panose="020B0604020202020204" pitchFamily="34" charset="0"/>
              <a:cs typeface="Arial" panose="020B0604020202020204" pitchFamily="34" charset="0"/>
            </a:endParaRPr>
          </a:p>
          <a:p>
            <a:pPr marL="461963" indent="-461963">
              <a:buClr>
                <a:srgbClr val="C00000"/>
              </a:buClr>
              <a:buSzPct val="120000"/>
              <a:buFont typeface="Arial" pitchFamily="34" charset="0"/>
              <a:buChar char="•"/>
            </a:pPr>
            <a:endParaRPr lang="en-US" sz="2000" dirty="0">
              <a:latin typeface="Arial" panose="020B0604020202020204" pitchFamily="34" charset="0"/>
              <a:cs typeface="Arial" panose="020B0604020202020204" pitchFamily="34" charset="0"/>
            </a:endParaRPr>
          </a:p>
          <a:p>
            <a:pPr marL="342900" indent="-342900">
              <a:buClr>
                <a:srgbClr val="C00000"/>
              </a:buClr>
              <a:buSzPct val="120000"/>
              <a:buFont typeface="Arial" panose="020B0604020202020204" pitchFamily="34" charset="0"/>
              <a:buChar char="•"/>
            </a:pPr>
            <a:r>
              <a:rPr lang="en-US" sz="2000" dirty="0">
                <a:latin typeface="Arial" panose="020B0604020202020204" pitchFamily="34" charset="0"/>
                <a:cs typeface="Arial" panose="020B0604020202020204" pitchFamily="34" charset="0"/>
              </a:rPr>
              <a:t>DOE-NP will increase EIC </a:t>
            </a:r>
            <a:r>
              <a:rPr lang="en-US" sz="2000" dirty="0" err="1">
                <a:latin typeface="Arial" panose="020B0604020202020204" pitchFamily="34" charset="0"/>
                <a:cs typeface="Arial" panose="020B0604020202020204" pitchFamily="34" charset="0"/>
              </a:rPr>
              <a:t>accel</a:t>
            </a:r>
            <a:r>
              <a:rPr lang="en-US" sz="2000" dirty="0">
                <a:latin typeface="Arial" panose="020B0604020202020204" pitchFamily="34" charset="0"/>
                <a:cs typeface="Arial" panose="020B0604020202020204" pitchFamily="34" charset="0"/>
              </a:rPr>
              <a:t>. R&amp;D in FY17 </a:t>
            </a:r>
          </a:p>
          <a:p>
            <a:pPr marL="914400" indent="-452438">
              <a:buClr>
                <a:srgbClr val="C00000"/>
              </a:buClr>
              <a:buSzPct val="120000"/>
              <a:tabLst>
                <a:tab pos="514350" algn="l"/>
                <a:tab pos="914400" algn="l"/>
              </a:tabLst>
            </a:pPr>
            <a:r>
              <a:rPr lang="en-US" sz="2000" b="1" dirty="0">
                <a:solidFill>
                  <a:srgbClr val="C00000"/>
                </a:solidFill>
                <a:latin typeface="Arial" panose="020B0604020202020204" pitchFamily="34" charset="0"/>
                <a:cs typeface="Arial" panose="020B0604020202020204" pitchFamily="34" charset="0"/>
              </a:rPr>
              <a:t>–</a:t>
            </a:r>
            <a:r>
              <a:rPr lang="en-US" sz="2000" dirty="0">
                <a:solidFill>
                  <a:srgbClr val="C0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Through ‘tax’ on </a:t>
            </a:r>
            <a:r>
              <a:rPr lang="en-US" sz="2000" dirty="0" err="1">
                <a:latin typeface="Arial" panose="020B0604020202020204" pitchFamily="34" charset="0"/>
                <a:cs typeface="Arial" panose="020B0604020202020204" pitchFamily="34" charset="0"/>
              </a:rPr>
              <a:t>JLab</a:t>
            </a:r>
            <a:r>
              <a:rPr lang="en-US" sz="2000" dirty="0">
                <a:latin typeface="Arial" panose="020B0604020202020204" pitchFamily="34" charset="0"/>
                <a:cs typeface="Arial" panose="020B0604020202020204" pitchFamily="34" charset="0"/>
              </a:rPr>
              <a:t>/BNL</a:t>
            </a:r>
          </a:p>
          <a:p>
            <a:pPr marL="914400" indent="-452438">
              <a:buClr>
                <a:srgbClr val="C00000"/>
              </a:buClr>
              <a:buSzPct val="120000"/>
              <a:tabLst>
                <a:tab pos="514350" algn="l"/>
                <a:tab pos="914400" algn="l"/>
              </a:tabLst>
            </a:pPr>
            <a:r>
              <a:rPr lang="en-US" sz="2000" b="1" dirty="0">
                <a:solidFill>
                  <a:srgbClr val="C000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Peer review held for November 29-December 2</a:t>
            </a:r>
          </a:p>
          <a:p>
            <a:pPr marL="914400" indent="-452438">
              <a:buClr>
                <a:srgbClr val="C00000"/>
              </a:buClr>
              <a:buSzPct val="120000"/>
              <a:tabLst>
                <a:tab pos="514350" algn="l"/>
                <a:tab pos="914400" algn="l"/>
              </a:tabLst>
            </a:pPr>
            <a:r>
              <a:rPr lang="en-US" sz="2000" dirty="0">
                <a:latin typeface="Arial" panose="020B0604020202020204" pitchFamily="34" charset="0"/>
                <a:cs typeface="Arial" panose="020B0604020202020204" pitchFamily="34" charset="0"/>
              </a:rPr>
              <a:t>			- report to be released in mid January</a:t>
            </a:r>
          </a:p>
          <a:p>
            <a:pPr>
              <a:buClr>
                <a:srgbClr val="C00000"/>
              </a:buClr>
              <a:buSzPct val="120000"/>
              <a:tabLst>
                <a:tab pos="514350" algn="l"/>
                <a:tab pos="914400" algn="l"/>
              </a:tabLst>
            </a:pPr>
            <a:endParaRPr lang="en-US" sz="2000" dirty="0">
              <a:latin typeface="Arial" panose="020B0604020202020204" pitchFamily="34" charset="0"/>
              <a:cs typeface="Arial" panose="020B0604020202020204" pitchFamily="34" charset="0"/>
            </a:endParaRPr>
          </a:p>
          <a:p>
            <a:pPr>
              <a:buClr>
                <a:srgbClr val="C00000"/>
              </a:buClr>
              <a:buSzPct val="120000"/>
              <a:tabLst>
                <a:tab pos="514350" algn="l"/>
                <a:tab pos="914400" algn="l"/>
              </a:tabLst>
            </a:pPr>
            <a:endParaRPr lang="en-US" sz="2000" dirty="0">
              <a:latin typeface="Arial" panose="020B0604020202020204" pitchFamily="34" charset="0"/>
              <a:cs typeface="Arial" panose="020B0604020202020204" pitchFamily="34" charset="0"/>
            </a:endParaRPr>
          </a:p>
          <a:p>
            <a:pPr marL="342900" indent="-342900">
              <a:buClr>
                <a:srgbClr val="C00000"/>
              </a:buClr>
              <a:buSzPct val="120000"/>
              <a:buFont typeface="Arial" panose="020B0604020202020204" pitchFamily="34" charset="0"/>
              <a:buChar char="•"/>
              <a:tabLst>
                <a:tab pos="514350" algn="l"/>
                <a:tab pos="914400" algn="l"/>
              </a:tabLst>
            </a:pPr>
            <a:r>
              <a:rPr lang="en-US" sz="2000" dirty="0">
                <a:latin typeface="Arial" panose="020B0604020202020204" pitchFamily="34" charset="0"/>
                <a:cs typeface="Arial" panose="020B0604020202020204" pitchFamily="34" charset="0"/>
              </a:rPr>
              <a:t>National Academies Study, Chair Gordon </a:t>
            </a:r>
            <a:r>
              <a:rPr lang="en-US" sz="2000" dirty="0" err="1">
                <a:latin typeface="Arial" panose="020B0604020202020204" pitchFamily="34" charset="0"/>
                <a:cs typeface="Arial" panose="020B0604020202020204" pitchFamily="34" charset="0"/>
              </a:rPr>
              <a:t>Baym</a:t>
            </a:r>
            <a:r>
              <a:rPr lang="en-US" sz="2000" dirty="0">
                <a:latin typeface="Arial" panose="020B0604020202020204" pitchFamily="34" charset="0"/>
                <a:cs typeface="Arial" panose="020B0604020202020204" pitchFamily="34" charset="0"/>
              </a:rPr>
              <a:t>, University of Illinois, Urbana Champaign, first meeting projected for January 2017.</a:t>
            </a:r>
          </a:p>
        </p:txBody>
      </p:sp>
    </p:spTree>
    <p:extLst>
      <p:ext uri="{BB962C8B-B14F-4D97-AF65-F5344CB8AC3E}">
        <p14:creationId xmlns:p14="http://schemas.microsoft.com/office/powerpoint/2010/main" val="210577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117125"/>
            <a:ext cx="8229600" cy="397933"/>
          </a:xfrm>
        </p:spPr>
        <p:txBody>
          <a:bodyPr/>
          <a:lstStyle/>
          <a:p>
            <a:pPr eaLnBrk="1" hangingPunct="1"/>
            <a:r>
              <a:rPr lang="en-US" sz="2800" b="1" dirty="0">
                <a:latin typeface="Arial" charset="0"/>
                <a:cs typeface="Arial" charset="0"/>
              </a:rPr>
              <a:t>Integration IR</a:t>
            </a:r>
            <a:r>
              <a:rPr lang="en-US" sz="2800" dirty="0">
                <a:latin typeface="Arial" charset="0"/>
                <a:cs typeface="Arial" charset="0"/>
              </a:rPr>
              <a:t>: JLEIC total acceptance detector</a:t>
            </a:r>
            <a:endParaRPr lang="en-US" sz="2800" b="1" baseline="-25000" dirty="0">
              <a:latin typeface="Arial" charset="0"/>
              <a:cs typeface="Arial" charset="0"/>
            </a:endParaRPr>
          </a:p>
        </p:txBody>
      </p:sp>
      <p:pic>
        <p:nvPicPr>
          <p:cNvPr id="46" name="Picture 45" descr="Screen Shot 2016-11-11 at 1.16.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61" y="1088421"/>
            <a:ext cx="8345636" cy="4572110"/>
          </a:xfrm>
          <a:prstGeom prst="rect">
            <a:avLst/>
          </a:prstGeom>
        </p:spPr>
      </p:pic>
      <p:sp>
        <p:nvSpPr>
          <p:cNvPr id="48" name="TextBox 47"/>
          <p:cNvSpPr txBox="1"/>
          <p:nvPr/>
        </p:nvSpPr>
        <p:spPr>
          <a:xfrm rot="1614294">
            <a:off x="5231617" y="1783117"/>
            <a:ext cx="1334921" cy="276999"/>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Scattered electron</a:t>
            </a:r>
          </a:p>
        </p:txBody>
      </p:sp>
      <p:sp>
        <p:nvSpPr>
          <p:cNvPr id="49" name="TextBox 48"/>
          <p:cNvSpPr txBox="1"/>
          <p:nvPr/>
        </p:nvSpPr>
        <p:spPr>
          <a:xfrm>
            <a:off x="6556964" y="4982665"/>
            <a:ext cx="2355407" cy="276999"/>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Particles Associated with Initial Ion</a:t>
            </a:r>
          </a:p>
        </p:txBody>
      </p:sp>
      <p:sp>
        <p:nvSpPr>
          <p:cNvPr id="50" name="TextBox 49"/>
          <p:cNvSpPr txBox="1"/>
          <p:nvPr/>
        </p:nvSpPr>
        <p:spPr>
          <a:xfrm rot="1383638">
            <a:off x="2466790" y="5039227"/>
            <a:ext cx="2592627" cy="276999"/>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Particles associated with struck parton</a:t>
            </a:r>
          </a:p>
        </p:txBody>
      </p:sp>
      <p:sp>
        <p:nvSpPr>
          <p:cNvPr id="51" name="TextBox 50"/>
          <p:cNvSpPr txBox="1"/>
          <p:nvPr/>
        </p:nvSpPr>
        <p:spPr>
          <a:xfrm>
            <a:off x="6650882" y="946727"/>
            <a:ext cx="2261489" cy="830997"/>
          </a:xfrm>
          <a:prstGeom prst="rect">
            <a:avLst/>
          </a:prstGeom>
          <a:solidFill>
            <a:srgbClr val="FFFF66"/>
          </a:solidFill>
          <a:ln>
            <a:solidFill>
              <a:schemeClr val="tx1"/>
            </a:solidFill>
          </a:ln>
        </p:spPr>
        <p:txBody>
          <a:bodyPr wrap="square" rtlCol="0">
            <a:spAutoFit/>
          </a:bodyPr>
          <a:lstStyle/>
          <a:p>
            <a:pPr defTabSz="457200"/>
            <a:r>
              <a:rPr lang="en-US" sz="1600" dirty="0">
                <a:solidFill>
                  <a:prstClr val="black"/>
                </a:solidFill>
                <a:latin typeface="Arial" panose="020B0604020202020204" pitchFamily="34" charset="0"/>
                <a:cs typeface="Arial" panose="020B0604020202020204" pitchFamily="34" charset="0"/>
              </a:rPr>
              <a:t>Possible to get ~100% acceptance for the whole event</a:t>
            </a:r>
          </a:p>
        </p:txBody>
      </p:sp>
      <p:sp>
        <p:nvSpPr>
          <p:cNvPr id="52" name="TextBox 51"/>
          <p:cNvSpPr txBox="1"/>
          <p:nvPr/>
        </p:nvSpPr>
        <p:spPr>
          <a:xfrm>
            <a:off x="564446" y="5833027"/>
            <a:ext cx="8327520" cy="584776"/>
          </a:xfrm>
          <a:prstGeom prst="rect">
            <a:avLst/>
          </a:prstGeom>
          <a:solidFill>
            <a:srgbClr val="FFFF66"/>
          </a:solidFill>
          <a:ln>
            <a:solidFill>
              <a:srgbClr val="FFFF00"/>
            </a:solidFill>
          </a:ln>
        </p:spPr>
        <p:txBody>
          <a:bodyPr wrap="none" rtlCol="0">
            <a:spAutoFit/>
          </a:bodyPr>
          <a:lstStyle/>
          <a:p>
            <a:pPr defTabSz="457200"/>
            <a:r>
              <a:rPr lang="en-US" sz="1600" dirty="0">
                <a:solidFill>
                  <a:prstClr val="black"/>
                </a:solidFill>
                <a:latin typeface="Arial" panose="020B0604020202020204" pitchFamily="34" charset="0"/>
                <a:cs typeface="Arial" panose="020B0604020202020204" pitchFamily="34" charset="0"/>
              </a:rPr>
              <a:t>Relatively large crossing angle (50 </a:t>
            </a:r>
            <a:r>
              <a:rPr lang="en-US" sz="1600" dirty="0" err="1">
                <a:solidFill>
                  <a:prstClr val="black"/>
                </a:solidFill>
                <a:latin typeface="Arial" panose="020B0604020202020204" pitchFamily="34" charset="0"/>
                <a:cs typeface="Arial" panose="020B0604020202020204" pitchFamily="34" charset="0"/>
              </a:rPr>
              <a:t>mr</a:t>
            </a:r>
            <a:r>
              <a:rPr lang="en-US" sz="1600" dirty="0">
                <a:solidFill>
                  <a:prstClr val="black"/>
                </a:solidFill>
                <a:latin typeface="Arial" panose="020B0604020202020204" pitchFamily="34" charset="0"/>
                <a:cs typeface="Arial" panose="020B0604020202020204" pitchFamily="34" charset="0"/>
              </a:rPr>
              <a:t>) combined with large aperture final focus magnets, </a:t>
            </a:r>
          </a:p>
          <a:p>
            <a:pPr defTabSz="457200"/>
            <a:r>
              <a:rPr lang="en-US" sz="1600" dirty="0">
                <a:solidFill>
                  <a:prstClr val="black"/>
                </a:solidFill>
                <a:latin typeface="Arial" panose="020B0604020202020204" pitchFamily="34" charset="0"/>
                <a:cs typeface="Arial" panose="020B0604020202020204" pitchFamily="34" charset="0"/>
              </a:rPr>
              <a:t>and forward dipoles are keys to this design.</a:t>
            </a:r>
          </a:p>
        </p:txBody>
      </p:sp>
    </p:spTree>
    <p:extLst>
      <p:ext uri="{BB962C8B-B14F-4D97-AF65-F5344CB8AC3E}">
        <p14:creationId xmlns:p14="http://schemas.microsoft.com/office/powerpoint/2010/main" val="123183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6074"/>
            <a:ext cx="9139983" cy="538609"/>
          </a:xfrm>
          <a:prstGeom prst="rect">
            <a:avLst/>
          </a:prstGeom>
          <a:noFill/>
        </p:spPr>
        <p:txBody>
          <a:bodyPr wrap="square" rtlCol="0">
            <a:spAutoFit/>
          </a:bodyPr>
          <a:lstStyle/>
          <a:p>
            <a:pPr algn="ctr"/>
            <a:r>
              <a:rPr lang="en-US" sz="2900" b="1" dirty="0">
                <a:latin typeface="Arial" panose="020B0604020202020204" pitchFamily="34" charset="0"/>
                <a:cs typeface="Arial" panose="020B0604020202020204" pitchFamily="34" charset="0"/>
              </a:rPr>
              <a:t>Bunched Ion Beam Cooling – preliminary results</a:t>
            </a:r>
          </a:p>
        </p:txBody>
      </p:sp>
      <p:grpSp>
        <p:nvGrpSpPr>
          <p:cNvPr id="7" name="Group 6"/>
          <p:cNvGrpSpPr/>
          <p:nvPr/>
        </p:nvGrpSpPr>
        <p:grpSpPr>
          <a:xfrm>
            <a:off x="4409440" y="2652970"/>
            <a:ext cx="4729279" cy="3534167"/>
            <a:chOff x="4409440" y="2652970"/>
            <a:chExt cx="4729279" cy="3534167"/>
          </a:xfrm>
        </p:grpSpPr>
        <p:sp>
          <p:nvSpPr>
            <p:cNvPr id="3" name="Rectangle 2"/>
            <p:cNvSpPr/>
            <p:nvPr/>
          </p:nvSpPr>
          <p:spPr>
            <a:xfrm>
              <a:off x="4409440" y="3026769"/>
              <a:ext cx="4729279" cy="3160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09440" y="2652970"/>
              <a:ext cx="4729279" cy="369332"/>
            </a:xfrm>
            <a:prstGeom prst="rect">
              <a:avLst/>
            </a:prstGeom>
            <a:solidFill>
              <a:srgbClr val="FFC000"/>
            </a:solidFill>
            <a:ln>
              <a:solidFill>
                <a:schemeClr val="tx1"/>
              </a:solidFill>
            </a:ln>
          </p:spPr>
          <p:txBody>
            <a:bodyPr wrap="square" rtlCol="0">
              <a:spAutoFit/>
            </a:bodyPr>
            <a:lstStyle/>
            <a:p>
              <a:pPr algn="ctr"/>
              <a:r>
                <a:rPr lang="en-US" b="1" dirty="0">
                  <a:latin typeface="Arial" panose="020B0604020202020204" pitchFamily="34" charset="0"/>
                  <a:cs typeface="Arial" panose="020B0604020202020204" pitchFamily="34" charset="0"/>
                </a:rPr>
                <a:t>Experiment data observation on BPMs</a:t>
              </a:r>
            </a:p>
          </p:txBody>
        </p:sp>
        <p:grpSp>
          <p:nvGrpSpPr>
            <p:cNvPr id="18" name="Group 17"/>
            <p:cNvGrpSpPr/>
            <p:nvPr/>
          </p:nvGrpSpPr>
          <p:grpSpPr>
            <a:xfrm>
              <a:off x="4490519" y="3026769"/>
              <a:ext cx="4648200" cy="3160368"/>
              <a:chOff x="4495800" y="3352800"/>
              <a:chExt cx="4648200" cy="3160368"/>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627092"/>
                <a:ext cx="4648200" cy="288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17715" y="3352800"/>
                <a:ext cx="1633781" cy="276999"/>
              </a:xfrm>
              <a:prstGeom prst="rect">
                <a:avLst/>
              </a:prstGeom>
              <a:noFill/>
            </p:spPr>
            <p:txBody>
              <a:bodyPr wrap="none" rtlCol="0">
                <a:spAutoFit/>
              </a:bodyPr>
              <a:lstStyle/>
              <a:p>
                <a:r>
                  <a:rPr lang="en-US" sz="1200" b="1" dirty="0">
                    <a:solidFill>
                      <a:srgbClr val="FF0000"/>
                    </a:solidFill>
                    <a:latin typeface="Arial" panose="020B0604020202020204" pitchFamily="34" charset="0"/>
                    <a:cs typeface="Arial" panose="020B0604020202020204" pitchFamily="34" charset="0"/>
                  </a:rPr>
                  <a:t>cooled ion bunches</a:t>
                </a:r>
              </a:p>
            </p:txBody>
          </p:sp>
          <p:cxnSp>
            <p:nvCxnSpPr>
              <p:cNvPr id="9" name="Straight Arrow Connector 8"/>
              <p:cNvCxnSpPr/>
              <p:nvPr/>
            </p:nvCxnSpPr>
            <p:spPr bwMode="auto">
              <a:xfrm flipH="1">
                <a:off x="5181600" y="3651841"/>
                <a:ext cx="152400" cy="461188"/>
              </a:xfrm>
              <a:prstGeom prst="straightConnector1">
                <a:avLst/>
              </a:prstGeom>
              <a:solidFill>
                <a:schemeClr val="accent1"/>
              </a:solidFill>
              <a:ln w="9525" cap="flat" cmpd="sng" algn="ctr">
                <a:solidFill>
                  <a:srgbClr val="FF3300"/>
                </a:solidFill>
                <a:prstDash val="solid"/>
                <a:round/>
                <a:headEnd type="none" w="med" len="med"/>
                <a:tailEnd type="triangle"/>
              </a:ln>
              <a:effectLst/>
            </p:spPr>
          </p:cxnSp>
          <p:cxnSp>
            <p:nvCxnSpPr>
              <p:cNvPr id="11" name="Straight Arrow Connector 10"/>
              <p:cNvCxnSpPr/>
              <p:nvPr/>
            </p:nvCxnSpPr>
            <p:spPr bwMode="auto">
              <a:xfrm>
                <a:off x="5715000" y="3651841"/>
                <a:ext cx="152400" cy="37821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H="1">
                <a:off x="6477000" y="3610135"/>
                <a:ext cx="76200" cy="502894"/>
              </a:xfrm>
              <a:prstGeom prst="straightConnector1">
                <a:avLst/>
              </a:prstGeom>
              <a:solidFill>
                <a:schemeClr val="accent1"/>
              </a:solidFill>
              <a:ln w="9525" cap="flat" cmpd="sng" algn="ctr">
                <a:solidFill>
                  <a:srgbClr val="FF3300"/>
                </a:solidFill>
                <a:prstDash val="solid"/>
                <a:round/>
                <a:headEnd type="none" w="med" len="med"/>
                <a:tailEnd type="triangle"/>
              </a:ln>
              <a:effectLst/>
            </p:spPr>
          </p:cxnSp>
          <p:cxnSp>
            <p:nvCxnSpPr>
              <p:cNvPr id="16" name="Straight Arrow Connector 15"/>
              <p:cNvCxnSpPr/>
              <p:nvPr/>
            </p:nvCxnSpPr>
            <p:spPr bwMode="auto">
              <a:xfrm>
                <a:off x="7162800" y="3601496"/>
                <a:ext cx="152400" cy="52194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7" name="TextBox 16"/>
              <p:cNvSpPr txBox="1"/>
              <p:nvPr/>
            </p:nvSpPr>
            <p:spPr>
              <a:xfrm>
                <a:off x="6339377" y="3352800"/>
                <a:ext cx="1822935" cy="276999"/>
              </a:xfrm>
              <a:prstGeom prst="rect">
                <a:avLst/>
              </a:prstGeom>
              <a:noFill/>
            </p:spPr>
            <p:txBody>
              <a:bodyPr wrap="none" rtlCol="0">
                <a:spAutoFit/>
              </a:bodyPr>
              <a:lstStyle/>
              <a:p>
                <a:r>
                  <a:rPr lang="en-US" sz="1200" b="1" dirty="0">
                    <a:solidFill>
                      <a:srgbClr val="FF0000"/>
                    </a:solidFill>
                    <a:latin typeface="Arial" panose="020B0604020202020204" pitchFamily="34" charset="0"/>
                    <a:cs typeface="Arial" panose="020B0604020202020204" pitchFamily="34" charset="0"/>
                  </a:rPr>
                  <a:t>uncooled ion bunches</a:t>
                </a:r>
              </a:p>
            </p:txBody>
          </p:sp>
          <p:sp>
            <p:nvSpPr>
              <p:cNvPr id="25" name="TextBox 24"/>
              <p:cNvSpPr txBox="1"/>
              <p:nvPr/>
            </p:nvSpPr>
            <p:spPr>
              <a:xfrm>
                <a:off x="5410200" y="4873540"/>
                <a:ext cx="1906291" cy="276999"/>
              </a:xfrm>
              <a:prstGeom prst="rect">
                <a:avLst/>
              </a:prstGeom>
              <a:noFill/>
            </p:spPr>
            <p:txBody>
              <a:bodyPr wrap="none" rtlCol="0">
                <a:spAutoFit/>
              </a:bodyPr>
              <a:lstStyle/>
              <a:p>
                <a:r>
                  <a:rPr lang="en-US" sz="1200" b="1" dirty="0">
                    <a:solidFill>
                      <a:srgbClr val="0000FF"/>
                    </a:solidFill>
                    <a:latin typeface="Arial" panose="020B0604020202020204" pitchFamily="34" charset="0"/>
                    <a:cs typeface="Arial" panose="020B0604020202020204" pitchFamily="34" charset="0"/>
                  </a:rPr>
                  <a:t>Electron bunches 1.5</a:t>
                </a:r>
                <a:r>
                  <a:rPr lang="en-US" sz="1200" b="1" dirty="0">
                    <a:solidFill>
                      <a:srgbClr val="0000FF"/>
                    </a:solidFill>
                    <a:latin typeface="Symbol" panose="05050102010706020507" pitchFamily="18" charset="2"/>
                  </a:rPr>
                  <a:t>m</a:t>
                </a:r>
                <a:r>
                  <a:rPr lang="en-US" sz="1200" b="1" dirty="0">
                    <a:solidFill>
                      <a:srgbClr val="0000FF"/>
                    </a:solidFill>
                    <a:latin typeface="Arial" panose="020B0604020202020204" pitchFamily="34" charset="0"/>
                    <a:cs typeface="Arial" panose="020B0604020202020204" pitchFamily="34" charset="0"/>
                  </a:rPr>
                  <a:t>s</a:t>
                </a:r>
              </a:p>
            </p:txBody>
          </p:sp>
          <p:cxnSp>
            <p:nvCxnSpPr>
              <p:cNvPr id="27" name="Straight Arrow Connector 26"/>
              <p:cNvCxnSpPr/>
              <p:nvPr/>
            </p:nvCxnSpPr>
            <p:spPr bwMode="auto">
              <a:xfrm flipH="1">
                <a:off x="5289529" y="5181600"/>
                <a:ext cx="273071" cy="22711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31" name="Straight Arrow Connector 30"/>
              <p:cNvCxnSpPr/>
              <p:nvPr/>
            </p:nvCxnSpPr>
            <p:spPr bwMode="auto">
              <a:xfrm>
                <a:off x="6530468" y="5181317"/>
                <a:ext cx="327532" cy="22711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025" name="Straight Arrow Connector 1024"/>
              <p:cNvCxnSpPr/>
              <p:nvPr/>
            </p:nvCxnSpPr>
            <p:spPr bwMode="auto">
              <a:xfrm flipH="1">
                <a:off x="6019800" y="5183088"/>
                <a:ext cx="113506" cy="22711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pSp>
      </p:grpSp>
      <p:sp>
        <p:nvSpPr>
          <p:cNvPr id="1030" name="TextBox 1029"/>
          <p:cNvSpPr txBox="1"/>
          <p:nvPr/>
        </p:nvSpPr>
        <p:spPr>
          <a:xfrm>
            <a:off x="-25198" y="862175"/>
            <a:ext cx="9138718" cy="815608"/>
          </a:xfrm>
          <a:prstGeom prst="rect">
            <a:avLst/>
          </a:prstGeom>
          <a:noFill/>
        </p:spPr>
        <p:txBody>
          <a:bodyPr wrap="square" rtlCol="0">
            <a:spAutoFit/>
          </a:bodyPr>
          <a:lstStyle/>
          <a:p>
            <a:pPr marL="227013" indent="-227013">
              <a:buFont typeface="Arial" panose="020B0604020202020204" pitchFamily="34" charset="0"/>
              <a:buChar char="•"/>
            </a:pPr>
            <a:r>
              <a:rPr lang="en-US" sz="1750" dirty="0">
                <a:latin typeface="Arial" panose="020B0604020202020204" pitchFamily="34" charset="0"/>
                <a:cs typeface="Arial" panose="020B0604020202020204" pitchFamily="34" charset="0"/>
              </a:rPr>
              <a:t>A collaboration of </a:t>
            </a:r>
            <a:r>
              <a:rPr lang="en-US" sz="1750" dirty="0">
                <a:solidFill>
                  <a:srgbClr val="C00000"/>
                </a:solidFill>
                <a:latin typeface="Arial" panose="020B0604020202020204" pitchFamily="34" charset="0"/>
                <a:cs typeface="Arial" panose="020B0604020202020204" pitchFamily="34" charset="0"/>
              </a:rPr>
              <a:t>JLAB</a:t>
            </a:r>
            <a:r>
              <a:rPr lang="en-US" sz="1750" dirty="0">
                <a:latin typeface="Arial" panose="020B0604020202020204" pitchFamily="34" charset="0"/>
                <a:cs typeface="Arial" panose="020B0604020202020204" pitchFamily="34" charset="0"/>
              </a:rPr>
              <a:t> and Institute of Modern Physics (</a:t>
            </a:r>
            <a:r>
              <a:rPr lang="en-US" sz="1750" dirty="0">
                <a:solidFill>
                  <a:srgbClr val="C00000"/>
                </a:solidFill>
                <a:latin typeface="Arial" panose="020B0604020202020204" pitchFamily="34" charset="0"/>
                <a:cs typeface="Arial" panose="020B0604020202020204" pitchFamily="34" charset="0"/>
              </a:rPr>
              <a:t>IMP</a:t>
            </a:r>
            <a:r>
              <a:rPr lang="en-US" sz="1750" dirty="0">
                <a:latin typeface="Arial" panose="020B0604020202020204" pitchFamily="34" charset="0"/>
                <a:cs typeface="Arial" panose="020B0604020202020204" pitchFamily="34" charset="0"/>
              </a:rPr>
              <a:t>), China</a:t>
            </a:r>
          </a:p>
          <a:p>
            <a:r>
              <a:rPr lang="en-US" sz="1200" dirty="0">
                <a:latin typeface="Arial" panose="020B0604020202020204" pitchFamily="34" charset="0"/>
                <a:cs typeface="Arial" panose="020B0604020202020204" pitchFamily="34" charset="0"/>
              </a:rPr>
              <a:t> </a:t>
            </a:r>
          </a:p>
          <a:p>
            <a:pPr marL="227013" indent="-227013">
              <a:buFont typeface="Arial" panose="020B0604020202020204" pitchFamily="34" charset="0"/>
              <a:buChar char="•"/>
            </a:pPr>
            <a:r>
              <a:rPr lang="en-US" sz="1750" dirty="0">
                <a:latin typeface="Arial" panose="020B0604020202020204" pitchFamily="34" charset="0"/>
                <a:cs typeface="Arial" panose="020B0604020202020204" pitchFamily="34" charset="0"/>
              </a:rPr>
              <a:t>The 1</a:t>
            </a:r>
            <a:r>
              <a:rPr lang="en-US" sz="1750" baseline="30000" dirty="0">
                <a:latin typeface="Arial" panose="020B0604020202020204" pitchFamily="34" charset="0"/>
                <a:cs typeface="Arial" panose="020B0604020202020204" pitchFamily="34" charset="0"/>
              </a:rPr>
              <a:t>st</a:t>
            </a:r>
            <a:r>
              <a:rPr lang="en-US" sz="1750" dirty="0">
                <a:latin typeface="Arial" panose="020B0604020202020204" pitchFamily="34" charset="0"/>
                <a:cs typeface="Arial" panose="020B0604020202020204" pitchFamily="34" charset="0"/>
              </a:rPr>
              <a:t> experiment was carried out on </a:t>
            </a:r>
            <a:r>
              <a:rPr lang="en-US" sz="1750" b="1" dirty="0">
                <a:latin typeface="Arial" panose="020B0604020202020204" pitchFamily="34" charset="0"/>
                <a:cs typeface="Arial" panose="020B0604020202020204" pitchFamily="34" charset="0"/>
              </a:rPr>
              <a:t>May 17-22</a:t>
            </a:r>
            <a:r>
              <a:rPr lang="en-US" sz="1750" dirty="0">
                <a:latin typeface="Arial" panose="020B0604020202020204" pitchFamily="34" charset="0"/>
                <a:cs typeface="Arial" panose="020B0604020202020204" pitchFamily="34" charset="0"/>
              </a:rPr>
              <a:t>, 2016, at Lanzhou, China</a:t>
            </a:r>
          </a:p>
        </p:txBody>
      </p:sp>
      <p:sp>
        <p:nvSpPr>
          <p:cNvPr id="19" name="TextBox 18"/>
          <p:cNvSpPr txBox="1"/>
          <p:nvPr/>
        </p:nvSpPr>
        <p:spPr>
          <a:xfrm>
            <a:off x="-20752" y="1784559"/>
            <a:ext cx="4339833" cy="4855175"/>
          </a:xfrm>
          <a:prstGeom prst="rect">
            <a:avLst/>
          </a:prstGeom>
          <a:noFill/>
        </p:spPr>
        <p:txBody>
          <a:bodyPr wrap="square" rtlCol="0">
            <a:spAutoFit/>
          </a:bodyPr>
          <a:lstStyle/>
          <a:p>
            <a:pPr marL="227013" indent="-227013">
              <a:buFont typeface="Arial" panose="020B0604020202020204" pitchFamily="34" charset="0"/>
              <a:buChar char="•"/>
            </a:pPr>
            <a:r>
              <a:rPr lang="en-US" sz="1750" dirty="0">
                <a:latin typeface="Arial" panose="020B0604020202020204" pitchFamily="34" charset="0"/>
                <a:cs typeface="Arial" panose="020B0604020202020204" pitchFamily="34" charset="0"/>
              </a:rPr>
              <a:t>A 7MeV/u</a:t>
            </a:r>
            <a:r>
              <a:rPr lang="en-US" sz="1750" dirty="0">
                <a:solidFill>
                  <a:srgbClr val="3366FF"/>
                </a:solidFill>
                <a:latin typeface="Arial" panose="020B0604020202020204" pitchFamily="34" charset="0"/>
                <a:cs typeface="Arial" panose="020B0604020202020204" pitchFamily="34" charset="0"/>
              </a:rPr>
              <a:t> </a:t>
            </a:r>
            <a:r>
              <a:rPr lang="en-US" sz="1750" b="1" baseline="30000" dirty="0">
                <a:solidFill>
                  <a:srgbClr val="3366FF"/>
                </a:solidFill>
                <a:latin typeface="Arial" panose="020B0604020202020204" pitchFamily="34" charset="0"/>
                <a:cs typeface="Arial" panose="020B0604020202020204" pitchFamily="34" charset="0"/>
              </a:rPr>
              <a:t>12</a:t>
            </a:r>
            <a:r>
              <a:rPr lang="en-US" sz="1750" b="1" dirty="0">
                <a:solidFill>
                  <a:srgbClr val="3366FF"/>
                </a:solidFill>
                <a:latin typeface="Arial" panose="020B0604020202020204" pitchFamily="34" charset="0"/>
                <a:cs typeface="Arial" panose="020B0604020202020204" pitchFamily="34" charset="0"/>
              </a:rPr>
              <a:t>C</a:t>
            </a:r>
            <a:r>
              <a:rPr lang="en-US" sz="1750" b="1" baseline="30000" dirty="0">
                <a:solidFill>
                  <a:srgbClr val="3366FF"/>
                </a:solidFill>
                <a:latin typeface="Arial" panose="020B0604020202020204" pitchFamily="34" charset="0"/>
                <a:cs typeface="Arial" panose="020B0604020202020204" pitchFamily="34" charset="0"/>
              </a:rPr>
              <a:t>6+ </a:t>
            </a:r>
            <a:r>
              <a:rPr lang="en-US" sz="1750" b="1" dirty="0">
                <a:solidFill>
                  <a:srgbClr val="3366FF"/>
                </a:solidFill>
                <a:latin typeface="Arial" panose="020B0604020202020204" pitchFamily="34" charset="0"/>
                <a:cs typeface="Arial" panose="020B0604020202020204" pitchFamily="34" charset="0"/>
              </a:rPr>
              <a:t>ion beam </a:t>
            </a:r>
            <a:r>
              <a:rPr lang="en-US" sz="1750" dirty="0">
                <a:latin typeface="Arial" panose="020B0604020202020204" pitchFamily="34" charset="0"/>
                <a:cs typeface="Arial" panose="020B0604020202020204" pitchFamily="34" charset="0"/>
              </a:rPr>
              <a:t>stored in the IMP </a:t>
            </a:r>
            <a:r>
              <a:rPr lang="en-US" sz="1750" dirty="0" err="1">
                <a:latin typeface="Arial" panose="020B0604020202020204" pitchFamily="34" charset="0"/>
                <a:cs typeface="Arial" panose="020B0604020202020204" pitchFamily="34" charset="0"/>
              </a:rPr>
              <a:t>CSRm</a:t>
            </a:r>
            <a:r>
              <a:rPr lang="en-US" sz="1750" dirty="0">
                <a:latin typeface="Arial" panose="020B0604020202020204" pitchFamily="34" charset="0"/>
                <a:cs typeface="Arial" panose="020B0604020202020204" pitchFamily="34" charset="0"/>
              </a:rPr>
              <a:t> ring, either coasting or captured by 450kHz RF system (two long bunches)</a:t>
            </a:r>
          </a:p>
          <a:p>
            <a:pPr marL="227013" indent="-227013">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27013" indent="-227013">
              <a:buFont typeface="Arial" panose="020B0604020202020204" pitchFamily="34" charset="0"/>
              <a:buChar char="•"/>
            </a:pPr>
            <a:r>
              <a:rPr lang="en-US" sz="1750" b="1" dirty="0">
                <a:latin typeface="Arial" panose="020B0604020202020204" pitchFamily="34" charset="0"/>
                <a:cs typeface="Arial" panose="020B0604020202020204" pitchFamily="34" charset="0"/>
              </a:rPr>
              <a:t>Cooling of both coasting and bunched ion by a </a:t>
            </a:r>
            <a:r>
              <a:rPr lang="en-US" sz="1750" b="1" dirty="0">
                <a:solidFill>
                  <a:srgbClr val="3366FF"/>
                </a:solidFill>
                <a:latin typeface="Arial" panose="020B0604020202020204" pitchFamily="34" charset="0"/>
                <a:cs typeface="Arial" panose="020B0604020202020204" pitchFamily="34" charset="0"/>
              </a:rPr>
              <a:t>pulsed electron beam </a:t>
            </a:r>
            <a:r>
              <a:rPr lang="en-US" sz="1750" b="1" dirty="0">
                <a:latin typeface="Arial" panose="020B0604020202020204" pitchFamily="34" charset="0"/>
                <a:cs typeface="Arial" panose="020B0604020202020204" pitchFamily="34" charset="0"/>
              </a:rPr>
              <a:t>are observed: first successful step of experimental demonstration of bunched beam cooling</a:t>
            </a:r>
          </a:p>
          <a:p>
            <a:pPr marL="227013" indent="-227013">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27013" indent="-227013">
              <a:buFont typeface="Arial" panose="020B0604020202020204" pitchFamily="34" charset="0"/>
              <a:buChar char="•"/>
            </a:pPr>
            <a:r>
              <a:rPr lang="en-US" sz="1750" b="1" dirty="0">
                <a:solidFill>
                  <a:srgbClr val="3366FF"/>
                </a:solidFill>
                <a:latin typeface="Arial" panose="020B0604020202020204" pitchFamily="34" charset="0"/>
                <a:cs typeface="Arial" panose="020B0604020202020204" pitchFamily="34" charset="0"/>
              </a:rPr>
              <a:t>Data analysis </a:t>
            </a:r>
            <a:r>
              <a:rPr lang="en-US" sz="1750" dirty="0">
                <a:latin typeface="Arial" panose="020B0604020202020204" pitchFamily="34" charset="0"/>
                <a:cs typeface="Arial" panose="020B0604020202020204" pitchFamily="34" charset="0"/>
              </a:rPr>
              <a:t>both at IMP and JLAB is in progress</a:t>
            </a:r>
          </a:p>
          <a:p>
            <a:pPr marL="227013" indent="-227013">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27013" indent="-227013">
              <a:buFont typeface="Arial" panose="020B0604020202020204" pitchFamily="34" charset="0"/>
              <a:buChar char="•"/>
            </a:pPr>
            <a:r>
              <a:rPr lang="en-US" sz="1750" dirty="0">
                <a:latin typeface="Arial" panose="020B0604020202020204" pitchFamily="34" charset="0"/>
                <a:cs typeface="Arial" panose="020B0604020202020204" pitchFamily="34" charset="0"/>
              </a:rPr>
              <a:t>Initial 1D </a:t>
            </a:r>
            <a:r>
              <a:rPr lang="en-US" sz="1750" b="1" dirty="0">
                <a:solidFill>
                  <a:srgbClr val="3366FF"/>
                </a:solidFill>
                <a:latin typeface="Arial" panose="020B0604020202020204" pitchFamily="34" charset="0"/>
                <a:cs typeface="Arial" panose="020B0604020202020204" pitchFamily="34" charset="0"/>
              </a:rPr>
              <a:t>modeling </a:t>
            </a:r>
            <a:r>
              <a:rPr lang="en-US" sz="1750" dirty="0">
                <a:latin typeface="Arial" panose="020B0604020202020204" pitchFamily="34" charset="0"/>
                <a:cs typeface="Arial" panose="020B0604020202020204" pitchFamily="34" charset="0"/>
              </a:rPr>
              <a:t>with RF capture and bunching shows the ion cooling and synchrotron sideband effects, agree with experimental observations</a:t>
            </a:r>
          </a:p>
        </p:txBody>
      </p:sp>
    </p:spTree>
    <p:extLst>
      <p:ext uri="{BB962C8B-B14F-4D97-AF65-F5344CB8AC3E}">
        <p14:creationId xmlns:p14="http://schemas.microsoft.com/office/powerpoint/2010/main" val="2924627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92"/>
            <a:ext cx="9144000" cy="685800"/>
          </a:xfrm>
        </p:spPr>
        <p:txBody>
          <a:bodyPr/>
          <a:lstStyle/>
          <a:p>
            <a:r>
              <a:rPr lang="en-US" sz="4000" b="1" dirty="0">
                <a:latin typeface="Arial" panose="020B0604020202020204" pitchFamily="34" charset="0"/>
                <a:cs typeface="Arial" panose="020B0604020202020204" pitchFamily="34" charset="0"/>
              </a:rPr>
              <a:t>JLEIC energy reach and luminosity</a:t>
            </a:r>
          </a:p>
        </p:txBody>
      </p:sp>
      <p:pic>
        <p:nvPicPr>
          <p:cNvPr id="3" name="Picture 2"/>
          <p:cNvPicPr>
            <a:picLocks noChangeAspect="1"/>
          </p:cNvPicPr>
          <p:nvPr/>
        </p:nvPicPr>
        <p:blipFill>
          <a:blip r:embed="rId2"/>
          <a:stretch>
            <a:fillRect/>
          </a:stretch>
        </p:blipFill>
        <p:spPr>
          <a:xfrm>
            <a:off x="0" y="1486736"/>
            <a:ext cx="9144000" cy="4855661"/>
          </a:xfrm>
          <a:prstGeom prst="rect">
            <a:avLst/>
          </a:prstGeom>
        </p:spPr>
      </p:pic>
      <p:sp>
        <p:nvSpPr>
          <p:cNvPr id="4" name="TextBox 3"/>
          <p:cNvSpPr txBox="1"/>
          <p:nvPr/>
        </p:nvSpPr>
        <p:spPr>
          <a:xfrm>
            <a:off x="2140299" y="4818993"/>
            <a:ext cx="1665841"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Baseline = 3T</a:t>
            </a:r>
          </a:p>
        </p:txBody>
      </p:sp>
      <p:sp>
        <p:nvSpPr>
          <p:cNvPr id="5" name="TextBox 4"/>
          <p:cNvSpPr txBox="1"/>
          <p:nvPr/>
        </p:nvSpPr>
        <p:spPr>
          <a:xfrm>
            <a:off x="330213" y="840405"/>
            <a:ext cx="8452046"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Just implemented a baseline modification (essentially: add strong cooling back in and optimize collider parameters, but no change of concept)</a:t>
            </a:r>
          </a:p>
        </p:txBody>
      </p:sp>
      <p:sp>
        <p:nvSpPr>
          <p:cNvPr id="6" name="TextBox 5"/>
          <p:cNvSpPr txBox="1"/>
          <p:nvPr/>
        </p:nvSpPr>
        <p:spPr>
          <a:xfrm>
            <a:off x="85419" y="5809373"/>
            <a:ext cx="3828555" cy="646331"/>
          </a:xfrm>
          <a:prstGeom prst="rect">
            <a:avLst/>
          </a:prstGeom>
          <a:noFill/>
        </p:spPr>
        <p:txBody>
          <a:bodyPr wrap="square" rtlCol="0">
            <a:spAutoFit/>
          </a:bodyPr>
          <a:lstStyle/>
          <a:p>
            <a:r>
              <a:rPr lang="en-US" sz="1200" i="1" dirty="0" smtClean="0">
                <a:latin typeface="Arial" panose="020B0604020202020204" pitchFamily="34" charset="0"/>
                <a:cs typeface="Arial" panose="020B0604020202020204" pitchFamily="34" charset="0"/>
              </a:rPr>
              <a:t>Note: Baseline choice is a mix of risk, total detection capabilities, energy/luminosity needs. </a:t>
            </a:r>
            <a:r>
              <a:rPr lang="en-US" sz="1200" i="1" dirty="0">
                <a:latin typeface="Arial" panose="020B0604020202020204" pitchFamily="34" charset="0"/>
                <a:cs typeface="Arial" panose="020B0604020202020204" pitchFamily="34" charset="0"/>
              </a:rPr>
              <a:t>B</a:t>
            </a:r>
            <a:r>
              <a:rPr lang="en-US" sz="1200" i="1" dirty="0" smtClean="0">
                <a:latin typeface="Arial" panose="020B0604020202020204" pitchFamily="34" charset="0"/>
                <a:cs typeface="Arial" panose="020B0604020202020204" pitchFamily="34" charset="0"/>
              </a:rPr>
              <a:t>aseline gives access to start all science of EIC white paper.</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9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0"/>
            <a:ext cx="9144000" cy="685800"/>
          </a:xfrm>
        </p:spPr>
        <p:txBody>
          <a:bodyPr>
            <a:normAutofit/>
          </a:bodyPr>
          <a:lstStyle/>
          <a:p>
            <a:r>
              <a:rPr lang="en-US" dirty="0">
                <a:latin typeface="Arial" pitchFamily="-104" charset="0"/>
              </a:rPr>
              <a:t> JLEIC possible timeline (</a:t>
            </a:r>
            <a:r>
              <a:rPr lang="en-US" dirty="0" err="1">
                <a:latin typeface="Arial" pitchFamily="-104" charset="0"/>
              </a:rPr>
              <a:t>eRHIC</a:t>
            </a:r>
            <a:r>
              <a:rPr lang="en-US" dirty="0">
                <a:latin typeface="Arial" pitchFamily="-104" charset="0"/>
              </a:rPr>
              <a:t> similar)</a:t>
            </a:r>
            <a:endParaRPr lang="en-US" b="1" dirty="0">
              <a:latin typeface="Arial" pitchFamily="-104" charset="0"/>
            </a:endParaRPr>
          </a:p>
        </p:txBody>
      </p:sp>
      <p:graphicFrame>
        <p:nvGraphicFramePr>
          <p:cNvPr id="27" name="Table 26"/>
          <p:cNvGraphicFramePr>
            <a:graphicFrameLocks noGrp="1"/>
          </p:cNvGraphicFramePr>
          <p:nvPr>
            <p:extLst/>
          </p:nvPr>
        </p:nvGraphicFramePr>
        <p:xfrm>
          <a:off x="96507" y="842570"/>
          <a:ext cx="8945893" cy="4882602"/>
        </p:xfrm>
        <a:graphic>
          <a:graphicData uri="http://schemas.openxmlformats.org/drawingml/2006/table">
            <a:tbl>
              <a:tblPr firstRow="1" bandRow="1">
                <a:tableStyleId>{91EBBBCC-DAD2-459C-BE2E-F6DE35CF9A28}</a:tableStyleId>
              </a:tblPr>
              <a:tblGrid>
                <a:gridCol w="1944757">
                  <a:extLst>
                    <a:ext uri="{9D8B030D-6E8A-4147-A177-3AD203B41FA5}">
                      <a16:colId xmlns:a16="http://schemas.microsoft.com/office/drawing/2014/main" xmlns="" val="20000"/>
                    </a:ext>
                  </a:extLst>
                </a:gridCol>
                <a:gridCol w="437571">
                  <a:extLst>
                    <a:ext uri="{9D8B030D-6E8A-4147-A177-3AD203B41FA5}">
                      <a16:colId xmlns:a16="http://schemas.microsoft.com/office/drawing/2014/main" xmlns="" val="20001"/>
                    </a:ext>
                  </a:extLst>
                </a:gridCol>
                <a:gridCol w="437571">
                  <a:extLst>
                    <a:ext uri="{9D8B030D-6E8A-4147-A177-3AD203B41FA5}">
                      <a16:colId xmlns:a16="http://schemas.microsoft.com/office/drawing/2014/main" xmlns="" val="20002"/>
                    </a:ext>
                  </a:extLst>
                </a:gridCol>
                <a:gridCol w="437571">
                  <a:extLst>
                    <a:ext uri="{9D8B030D-6E8A-4147-A177-3AD203B41FA5}">
                      <a16:colId xmlns:a16="http://schemas.microsoft.com/office/drawing/2014/main" xmlns="" val="20003"/>
                    </a:ext>
                  </a:extLst>
                </a:gridCol>
                <a:gridCol w="437571">
                  <a:extLst>
                    <a:ext uri="{9D8B030D-6E8A-4147-A177-3AD203B41FA5}">
                      <a16:colId xmlns:a16="http://schemas.microsoft.com/office/drawing/2014/main" xmlns="" val="20004"/>
                    </a:ext>
                  </a:extLst>
                </a:gridCol>
                <a:gridCol w="437571">
                  <a:extLst>
                    <a:ext uri="{9D8B030D-6E8A-4147-A177-3AD203B41FA5}">
                      <a16:colId xmlns:a16="http://schemas.microsoft.com/office/drawing/2014/main" xmlns="" val="20005"/>
                    </a:ext>
                  </a:extLst>
                </a:gridCol>
                <a:gridCol w="437571">
                  <a:extLst>
                    <a:ext uri="{9D8B030D-6E8A-4147-A177-3AD203B41FA5}">
                      <a16:colId xmlns:a16="http://schemas.microsoft.com/office/drawing/2014/main" xmlns="" val="20006"/>
                    </a:ext>
                  </a:extLst>
                </a:gridCol>
                <a:gridCol w="437571">
                  <a:extLst>
                    <a:ext uri="{9D8B030D-6E8A-4147-A177-3AD203B41FA5}">
                      <a16:colId xmlns:a16="http://schemas.microsoft.com/office/drawing/2014/main" xmlns="" val="20007"/>
                    </a:ext>
                  </a:extLst>
                </a:gridCol>
                <a:gridCol w="437571">
                  <a:extLst>
                    <a:ext uri="{9D8B030D-6E8A-4147-A177-3AD203B41FA5}">
                      <a16:colId xmlns:a16="http://schemas.microsoft.com/office/drawing/2014/main" xmlns="" val="20008"/>
                    </a:ext>
                  </a:extLst>
                </a:gridCol>
                <a:gridCol w="437571">
                  <a:extLst>
                    <a:ext uri="{9D8B030D-6E8A-4147-A177-3AD203B41FA5}">
                      <a16:colId xmlns:a16="http://schemas.microsoft.com/office/drawing/2014/main" xmlns="" val="20009"/>
                    </a:ext>
                  </a:extLst>
                </a:gridCol>
                <a:gridCol w="437571">
                  <a:extLst>
                    <a:ext uri="{9D8B030D-6E8A-4147-A177-3AD203B41FA5}">
                      <a16:colId xmlns:a16="http://schemas.microsoft.com/office/drawing/2014/main" xmlns="" val="20010"/>
                    </a:ext>
                  </a:extLst>
                </a:gridCol>
                <a:gridCol w="437571">
                  <a:extLst>
                    <a:ext uri="{9D8B030D-6E8A-4147-A177-3AD203B41FA5}">
                      <a16:colId xmlns:a16="http://schemas.microsoft.com/office/drawing/2014/main" xmlns="" val="20011"/>
                    </a:ext>
                  </a:extLst>
                </a:gridCol>
                <a:gridCol w="437571">
                  <a:extLst>
                    <a:ext uri="{9D8B030D-6E8A-4147-A177-3AD203B41FA5}">
                      <a16:colId xmlns:a16="http://schemas.microsoft.com/office/drawing/2014/main" xmlns="" val="20012"/>
                    </a:ext>
                  </a:extLst>
                </a:gridCol>
                <a:gridCol w="437571">
                  <a:extLst>
                    <a:ext uri="{9D8B030D-6E8A-4147-A177-3AD203B41FA5}">
                      <a16:colId xmlns:a16="http://schemas.microsoft.com/office/drawing/2014/main" xmlns="" val="20013"/>
                    </a:ext>
                  </a:extLst>
                </a:gridCol>
                <a:gridCol w="437571">
                  <a:extLst>
                    <a:ext uri="{9D8B030D-6E8A-4147-A177-3AD203B41FA5}">
                      <a16:colId xmlns:a16="http://schemas.microsoft.com/office/drawing/2014/main" xmlns="" val="20014"/>
                    </a:ext>
                  </a:extLst>
                </a:gridCol>
                <a:gridCol w="437571">
                  <a:extLst>
                    <a:ext uri="{9D8B030D-6E8A-4147-A177-3AD203B41FA5}">
                      <a16:colId xmlns:a16="http://schemas.microsoft.com/office/drawing/2014/main" xmlns="" val="20015"/>
                    </a:ext>
                  </a:extLst>
                </a:gridCol>
                <a:gridCol w="437571">
                  <a:extLst>
                    <a:ext uri="{9D8B030D-6E8A-4147-A177-3AD203B41FA5}">
                      <a16:colId xmlns:a16="http://schemas.microsoft.com/office/drawing/2014/main" xmlns="" val="20016"/>
                    </a:ext>
                  </a:extLst>
                </a:gridCol>
              </a:tblGrid>
              <a:tr h="271749">
                <a:tc>
                  <a:txBody>
                    <a:bodyPr/>
                    <a:lstStyle/>
                    <a:p>
                      <a:pPr algn="l" fontAlgn="b"/>
                      <a:r>
                        <a:rPr lang="en-US" sz="1400" u="none" strike="noStrike" dirty="0">
                          <a:latin typeface="Arial" pitchFamily="34" charset="0"/>
                          <a:cs typeface="Arial" pitchFamily="34" charset="0"/>
                        </a:rPr>
                        <a:t>   Activity Name                                                              </a:t>
                      </a:r>
                      <a:endParaRPr lang="en-US"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2016</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2017</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2018</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2019</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274320">
                <a:tc>
                  <a:txBody>
                    <a:bodyPr/>
                    <a:lstStyle/>
                    <a:p>
                      <a:r>
                        <a:rPr lang="en-US" sz="1600" dirty="0">
                          <a:latin typeface="Arial" pitchFamily="34" charset="0"/>
                          <a:cs typeface="Arial" pitchFamily="34" charset="0"/>
                        </a:rPr>
                        <a:t>12 GeV 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412824">
                <a:tc>
                  <a:txBody>
                    <a:bodyPr/>
                    <a:lstStyle/>
                    <a:p>
                      <a:r>
                        <a:rPr lang="en-US" sz="1600" b="0" dirty="0">
                          <a:latin typeface="Arial" pitchFamily="34" charset="0"/>
                          <a:cs typeface="Arial" pitchFamily="34" charset="0"/>
                        </a:rPr>
                        <a:t>12 GeV Upgrade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412824">
                <a:tc>
                  <a:txBody>
                    <a:bodyPr/>
                    <a:lstStyle/>
                    <a:p>
                      <a:r>
                        <a:rPr lang="en-US" sz="1600" b="0" dirty="0">
                          <a:latin typeface="Arial" pitchFamily="34" charset="0"/>
                          <a:cs typeface="Arial" pitchFamily="34" charset="0"/>
                        </a:rPr>
                        <a:t>FRIB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itchFamily="34" charset="0"/>
                          <a:cs typeface="Arial" pitchFamily="34" charset="0"/>
                        </a:rPr>
                        <a:t>EIC Physics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4"/>
                  </a:ext>
                </a:extLst>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itchFamily="34" charset="0"/>
                          <a:cs typeface="Arial" pitchFamily="34" charset="0"/>
                        </a:rPr>
                        <a:t>NSAC LRP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412824">
                <a:tc>
                  <a:txBody>
                    <a:bodyPr/>
                    <a:lstStyle/>
                    <a:p>
                      <a:r>
                        <a:rPr lang="en-US" dirty="0"/>
                        <a:t>NAS</a:t>
                      </a:r>
                      <a:r>
                        <a:rPr lang="en-US" baseline="0" dirty="0"/>
                        <a:t> Study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393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effectLst/>
                          <a:uLnTx/>
                          <a:uFillTx/>
                          <a:latin typeface="Arial" pitchFamily="34" charset="0"/>
                          <a:cs typeface="Arial" pitchFamily="34" charset="0"/>
                        </a:rPr>
                        <a:t>CD0</a:t>
                      </a: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7"/>
                  </a:ext>
                </a:extLst>
              </a:tr>
              <a:tr h="412824">
                <a:tc>
                  <a:txBody>
                    <a:bodyPr/>
                    <a:lstStyle/>
                    <a:p>
                      <a:r>
                        <a:rPr lang="en-US" sz="1600" b="0" dirty="0">
                          <a:latin typeface="Arial" pitchFamily="34" charset="0"/>
                          <a:cs typeface="Arial" pitchFamily="34" charset="0"/>
                        </a:rPr>
                        <a:t>EIC Design</a:t>
                      </a:r>
                      <a:r>
                        <a:rPr lang="en-US" sz="1600" b="0" baseline="0" dirty="0">
                          <a:latin typeface="Arial" pitchFamily="34" charset="0"/>
                          <a:cs typeface="Arial" pitchFamily="34" charset="0"/>
                        </a:rPr>
                        <a:t>,  </a:t>
                      </a:r>
                      <a:r>
                        <a:rPr lang="en-US" sz="1600" b="0" dirty="0">
                          <a:latin typeface="Arial" pitchFamily="34" charset="0"/>
                          <a:cs typeface="Arial" pitchFamily="34" charset="0"/>
                        </a:rPr>
                        <a:t>R&amp;D</a:t>
                      </a:r>
                    </a:p>
                    <a:p>
                      <a:r>
                        <a:rPr lang="en-US" sz="1600" b="0" dirty="0">
                          <a:latin typeface="Arial" pitchFamily="34" charset="0"/>
                          <a:cs typeface="Arial" pitchFamily="34" charset="0"/>
                        </a:rPr>
                        <a:t>Pre-CDR, CDR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8"/>
                  </a:ext>
                </a:extLst>
              </a:tr>
              <a:tr h="412824">
                <a:tc>
                  <a:txBody>
                    <a:bodyPr/>
                    <a:lstStyle/>
                    <a:p>
                      <a:r>
                        <a:rPr lang="en-US" sz="1600" b="0" dirty="0">
                          <a:latin typeface="Arial" pitchFamily="34" charset="0"/>
                          <a:cs typeface="Arial" pitchFamily="34" charset="0"/>
                        </a:rPr>
                        <a:t> CD1</a:t>
                      </a:r>
                      <a:r>
                        <a:rPr lang="en-US" sz="1600" b="0" baseline="0" dirty="0">
                          <a:latin typeface="Arial" pitchFamily="34" charset="0"/>
                          <a:cs typeface="Arial" pitchFamily="34" charset="0"/>
                        </a:rPr>
                        <a:t>(</a:t>
                      </a:r>
                      <a:r>
                        <a:rPr lang="en-US" sz="1600" b="0" dirty="0">
                          <a:latin typeface="Arial" pitchFamily="34" charset="0"/>
                          <a:cs typeface="Arial" pitchFamily="34" charset="0"/>
                        </a:rPr>
                        <a:t>Down-select)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9"/>
                  </a:ext>
                </a:extLst>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CD2/CD3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0"/>
                  </a:ext>
                </a:extLst>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effectLst/>
                          <a:uLnTx/>
                          <a:uFillTx/>
                          <a:latin typeface="Arial" pitchFamily="34" charset="0"/>
                          <a:cs typeface="Arial" pitchFamily="34" charset="0"/>
                        </a:rPr>
                        <a:t>EIC Construction</a:t>
                      </a: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cxnSp>
        <p:nvCxnSpPr>
          <p:cNvPr id="67797" name="Straight Connector 27"/>
          <p:cNvCxnSpPr>
            <a:cxnSpLocks noChangeShapeType="1"/>
          </p:cNvCxnSpPr>
          <p:nvPr/>
        </p:nvCxnSpPr>
        <p:spPr bwMode="auto">
          <a:xfrm>
            <a:off x="3936669" y="2860282"/>
            <a:ext cx="686131" cy="1588"/>
          </a:xfrm>
          <a:prstGeom prst="line">
            <a:avLst/>
          </a:prstGeom>
          <a:noFill/>
          <a:ln w="152400">
            <a:solidFill>
              <a:srgbClr val="FFC000"/>
            </a:solidFill>
            <a:round/>
            <a:headEnd/>
            <a:tailEnd/>
          </a:ln>
        </p:spPr>
      </p:cxnSp>
      <p:cxnSp>
        <p:nvCxnSpPr>
          <p:cNvPr id="67798" name="Straight Connector 28"/>
          <p:cNvCxnSpPr>
            <a:cxnSpLocks noChangeShapeType="1"/>
          </p:cNvCxnSpPr>
          <p:nvPr/>
        </p:nvCxnSpPr>
        <p:spPr bwMode="auto">
          <a:xfrm>
            <a:off x="5523886" y="3737045"/>
            <a:ext cx="447846" cy="0"/>
          </a:xfrm>
          <a:prstGeom prst="line">
            <a:avLst/>
          </a:prstGeom>
          <a:noFill/>
          <a:ln w="152400">
            <a:solidFill>
              <a:srgbClr val="C00000"/>
            </a:solidFill>
            <a:round/>
            <a:headEnd/>
            <a:tailEnd/>
          </a:ln>
        </p:spPr>
      </p:cxnSp>
      <p:cxnSp>
        <p:nvCxnSpPr>
          <p:cNvPr id="67799" name="Straight Connector 29"/>
          <p:cNvCxnSpPr>
            <a:cxnSpLocks noChangeShapeType="1"/>
          </p:cNvCxnSpPr>
          <p:nvPr/>
        </p:nvCxnSpPr>
        <p:spPr bwMode="auto">
          <a:xfrm>
            <a:off x="7712602" y="5549154"/>
            <a:ext cx="1304065" cy="1588"/>
          </a:xfrm>
          <a:prstGeom prst="line">
            <a:avLst/>
          </a:prstGeom>
          <a:noFill/>
          <a:ln w="152400">
            <a:solidFill>
              <a:srgbClr val="00B050"/>
            </a:solidFill>
            <a:round/>
            <a:headEnd/>
            <a:tailEnd/>
          </a:ln>
        </p:spPr>
      </p:cxnSp>
      <p:cxnSp>
        <p:nvCxnSpPr>
          <p:cNvPr id="67800" name="Straight Connector 33"/>
          <p:cNvCxnSpPr>
            <a:cxnSpLocks noChangeShapeType="1"/>
          </p:cNvCxnSpPr>
          <p:nvPr/>
        </p:nvCxnSpPr>
        <p:spPr bwMode="auto">
          <a:xfrm>
            <a:off x="6408443" y="4674451"/>
            <a:ext cx="425973" cy="1588"/>
          </a:xfrm>
          <a:prstGeom prst="line">
            <a:avLst/>
          </a:prstGeom>
          <a:noFill/>
          <a:ln w="152400">
            <a:solidFill>
              <a:srgbClr val="C00000"/>
            </a:solidFill>
            <a:round/>
            <a:headEnd/>
            <a:tailEnd/>
          </a:ln>
        </p:spPr>
      </p:cxnSp>
      <p:cxnSp>
        <p:nvCxnSpPr>
          <p:cNvPr id="67801" name="Straight Connector 34"/>
          <p:cNvCxnSpPr>
            <a:cxnSpLocks noChangeShapeType="1"/>
          </p:cNvCxnSpPr>
          <p:nvPr/>
        </p:nvCxnSpPr>
        <p:spPr bwMode="auto">
          <a:xfrm>
            <a:off x="6834416" y="5138437"/>
            <a:ext cx="878186" cy="1588"/>
          </a:xfrm>
          <a:prstGeom prst="line">
            <a:avLst/>
          </a:prstGeom>
          <a:noFill/>
          <a:ln w="152400">
            <a:solidFill>
              <a:srgbClr val="C00000"/>
            </a:solidFill>
            <a:round/>
            <a:headEnd/>
            <a:tailEnd/>
          </a:ln>
        </p:spPr>
      </p:cxnSp>
      <p:cxnSp>
        <p:nvCxnSpPr>
          <p:cNvPr id="37" name="Straight Connector 36"/>
          <p:cNvCxnSpPr/>
          <p:nvPr/>
        </p:nvCxnSpPr>
        <p:spPr bwMode="auto">
          <a:xfrm>
            <a:off x="5120475" y="1309295"/>
            <a:ext cx="3921594" cy="1588"/>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38" name="Straight Connector 37"/>
          <p:cNvCxnSpPr/>
          <p:nvPr/>
        </p:nvCxnSpPr>
        <p:spPr bwMode="auto">
          <a:xfrm flipV="1">
            <a:off x="6527469" y="2008352"/>
            <a:ext cx="2489200" cy="14514"/>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67806" name="Straight Connector 39"/>
          <p:cNvCxnSpPr>
            <a:cxnSpLocks noChangeShapeType="1"/>
          </p:cNvCxnSpPr>
          <p:nvPr/>
        </p:nvCxnSpPr>
        <p:spPr bwMode="auto">
          <a:xfrm>
            <a:off x="2031669" y="2022082"/>
            <a:ext cx="1371600" cy="0"/>
          </a:xfrm>
          <a:prstGeom prst="line">
            <a:avLst/>
          </a:prstGeom>
          <a:noFill/>
          <a:ln w="152400">
            <a:solidFill>
              <a:srgbClr val="C00000"/>
            </a:solidFill>
            <a:round/>
            <a:headEnd/>
            <a:tailEnd/>
          </a:ln>
        </p:spPr>
      </p:cxnSp>
      <p:cxnSp>
        <p:nvCxnSpPr>
          <p:cNvPr id="67807" name="Straight Connector 40"/>
          <p:cNvCxnSpPr>
            <a:cxnSpLocks noChangeShapeType="1"/>
          </p:cNvCxnSpPr>
          <p:nvPr/>
        </p:nvCxnSpPr>
        <p:spPr bwMode="auto">
          <a:xfrm>
            <a:off x="3403269" y="2022082"/>
            <a:ext cx="3505200" cy="0"/>
          </a:xfrm>
          <a:prstGeom prst="line">
            <a:avLst/>
          </a:prstGeom>
          <a:noFill/>
          <a:ln w="152400">
            <a:solidFill>
              <a:srgbClr val="009933"/>
            </a:solidFill>
            <a:round/>
            <a:headEnd/>
            <a:tailEnd/>
          </a:ln>
        </p:spPr>
      </p:cxnSp>
      <p:cxnSp>
        <p:nvCxnSpPr>
          <p:cNvPr id="67808" name="Straight Connector 41"/>
          <p:cNvCxnSpPr>
            <a:cxnSpLocks noChangeShapeType="1"/>
          </p:cNvCxnSpPr>
          <p:nvPr/>
        </p:nvCxnSpPr>
        <p:spPr bwMode="auto">
          <a:xfrm>
            <a:off x="2031669" y="1641082"/>
            <a:ext cx="3500523" cy="0"/>
          </a:xfrm>
          <a:prstGeom prst="line">
            <a:avLst/>
          </a:prstGeom>
          <a:noFill/>
          <a:ln w="152400">
            <a:solidFill>
              <a:srgbClr val="009933"/>
            </a:solidFill>
            <a:round/>
            <a:headEnd/>
            <a:tailEnd/>
          </a:ln>
        </p:spPr>
      </p:cxnSp>
      <p:cxnSp>
        <p:nvCxnSpPr>
          <p:cNvPr id="35" name="Straight Connector 35"/>
          <p:cNvCxnSpPr>
            <a:cxnSpLocks noChangeShapeType="1"/>
          </p:cNvCxnSpPr>
          <p:nvPr/>
        </p:nvCxnSpPr>
        <p:spPr bwMode="auto">
          <a:xfrm>
            <a:off x="2031669" y="2492621"/>
            <a:ext cx="1905000" cy="1588"/>
          </a:xfrm>
          <a:prstGeom prst="line">
            <a:avLst/>
          </a:prstGeom>
          <a:noFill/>
          <a:ln w="152400">
            <a:solidFill>
              <a:srgbClr val="7030A0"/>
            </a:solidFill>
            <a:round/>
            <a:headEnd/>
            <a:tailEnd/>
          </a:ln>
        </p:spPr>
      </p:cxnSp>
      <p:sp>
        <p:nvSpPr>
          <p:cNvPr id="2" name="TextBox 1"/>
          <p:cNvSpPr txBox="1"/>
          <p:nvPr/>
        </p:nvSpPr>
        <p:spPr>
          <a:xfrm>
            <a:off x="124460" y="5725172"/>
            <a:ext cx="9019540" cy="646331"/>
          </a:xfrm>
          <a:prstGeom prst="rect">
            <a:avLst/>
          </a:prstGeom>
          <a:noFill/>
        </p:spPr>
        <p:txBody>
          <a:bodyPr wrap="square" rtlCol="0">
            <a:spAutoFit/>
          </a:bodyPr>
          <a:lstStyle/>
          <a:p>
            <a:r>
              <a:rPr lang="en-US" b="1" dirty="0"/>
              <a:t>CD0 </a:t>
            </a:r>
            <a:r>
              <a:rPr lang="en-US" dirty="0"/>
              <a:t>= DOE “Mission Need” statement;   </a:t>
            </a:r>
            <a:r>
              <a:rPr lang="en-US" b="1" dirty="0"/>
              <a:t>CD1 </a:t>
            </a:r>
            <a:r>
              <a:rPr lang="en-US" dirty="0"/>
              <a:t>= design choice and site selection</a:t>
            </a:r>
          </a:p>
          <a:p>
            <a:r>
              <a:rPr lang="en-US" b="1" dirty="0"/>
              <a:t>CD2/CD3 </a:t>
            </a:r>
            <a:r>
              <a:rPr lang="en-US" dirty="0"/>
              <a:t>= establish project baseline cost and schedule                                         update: 1/13/17</a:t>
            </a:r>
          </a:p>
        </p:txBody>
      </p:sp>
      <p:cxnSp>
        <p:nvCxnSpPr>
          <p:cNvPr id="17" name="Straight Connector 27"/>
          <p:cNvCxnSpPr>
            <a:cxnSpLocks noChangeShapeType="1"/>
          </p:cNvCxnSpPr>
          <p:nvPr/>
        </p:nvCxnSpPr>
        <p:spPr bwMode="auto">
          <a:xfrm>
            <a:off x="4627652" y="3341603"/>
            <a:ext cx="904540" cy="1588"/>
          </a:xfrm>
          <a:prstGeom prst="line">
            <a:avLst/>
          </a:prstGeom>
          <a:noFill/>
          <a:ln w="152400">
            <a:solidFill>
              <a:srgbClr val="FFC000"/>
            </a:solidFill>
            <a:round/>
            <a:headEnd/>
            <a:tailEnd/>
          </a:ln>
        </p:spPr>
      </p:cxnSp>
      <p:cxnSp>
        <p:nvCxnSpPr>
          <p:cNvPr id="18" name="Straight Connector 35"/>
          <p:cNvCxnSpPr>
            <a:cxnSpLocks noChangeShapeType="1"/>
          </p:cNvCxnSpPr>
          <p:nvPr/>
        </p:nvCxnSpPr>
        <p:spPr bwMode="auto">
          <a:xfrm>
            <a:off x="2074863" y="4103402"/>
            <a:ext cx="3681252" cy="1588"/>
          </a:xfrm>
          <a:prstGeom prst="line">
            <a:avLst/>
          </a:prstGeom>
          <a:noFill/>
          <a:ln w="152400">
            <a:solidFill>
              <a:srgbClr val="9966FF"/>
            </a:solidFill>
            <a:round/>
            <a:headEnd/>
            <a:tailEnd/>
          </a:ln>
        </p:spPr>
      </p:cxnSp>
      <p:cxnSp>
        <p:nvCxnSpPr>
          <p:cNvPr id="19" name="Straight Connector 35"/>
          <p:cNvCxnSpPr>
            <a:cxnSpLocks noChangeShapeType="1"/>
          </p:cNvCxnSpPr>
          <p:nvPr/>
        </p:nvCxnSpPr>
        <p:spPr bwMode="auto">
          <a:xfrm>
            <a:off x="5756115" y="4103402"/>
            <a:ext cx="1528406" cy="14287"/>
          </a:xfrm>
          <a:prstGeom prst="line">
            <a:avLst/>
          </a:prstGeom>
          <a:noFill/>
          <a:ln w="152400">
            <a:solidFill>
              <a:srgbClr val="6600FF"/>
            </a:solidFill>
            <a:round/>
            <a:headEnd/>
            <a:tailEnd/>
          </a:ln>
        </p:spPr>
      </p:cxnSp>
      <p:cxnSp>
        <p:nvCxnSpPr>
          <p:cNvPr id="21" name="Straight Connector 33"/>
          <p:cNvCxnSpPr>
            <a:cxnSpLocks noChangeShapeType="1"/>
          </p:cNvCxnSpPr>
          <p:nvPr/>
        </p:nvCxnSpPr>
        <p:spPr bwMode="auto">
          <a:xfrm>
            <a:off x="4627652" y="4374791"/>
            <a:ext cx="1081833" cy="1589"/>
          </a:xfrm>
          <a:prstGeom prst="line">
            <a:avLst/>
          </a:prstGeom>
          <a:noFill/>
          <a:ln w="152400">
            <a:solidFill>
              <a:schemeClr val="tx2">
                <a:lumMod val="60000"/>
                <a:lumOff val="40000"/>
              </a:schemeClr>
            </a:solidFill>
            <a:round/>
            <a:headEnd/>
            <a:tailEnd/>
          </a:ln>
        </p:spPr>
      </p:cxnSp>
      <p:cxnSp>
        <p:nvCxnSpPr>
          <p:cNvPr id="23" name="Straight Connector 33"/>
          <p:cNvCxnSpPr>
            <a:cxnSpLocks noChangeShapeType="1"/>
            <a:stCxn id="31" idx="1"/>
          </p:cNvCxnSpPr>
          <p:nvPr/>
        </p:nvCxnSpPr>
        <p:spPr bwMode="auto">
          <a:xfrm rot="10800000" flipH="1" flipV="1">
            <a:off x="5709485" y="4371615"/>
            <a:ext cx="698958" cy="3176"/>
          </a:xfrm>
          <a:prstGeom prst="line">
            <a:avLst/>
          </a:prstGeom>
          <a:noFill/>
          <a:ln w="152400">
            <a:solidFill>
              <a:srgbClr val="0000FF"/>
            </a:solidFill>
            <a:round/>
            <a:headEnd/>
            <a:tailEnd/>
          </a:ln>
        </p:spPr>
      </p:cxnSp>
      <p:sp>
        <p:nvSpPr>
          <p:cNvPr id="25" name="TextBox 24"/>
          <p:cNvSpPr txBox="1"/>
          <p:nvPr/>
        </p:nvSpPr>
        <p:spPr>
          <a:xfrm>
            <a:off x="4506356" y="3979189"/>
            <a:ext cx="889987" cy="276999"/>
          </a:xfrm>
          <a:prstGeom prst="rect">
            <a:avLst/>
          </a:prstGeom>
          <a:noFill/>
        </p:spPr>
        <p:txBody>
          <a:bodyPr wrap="none" rtlCol="0">
            <a:spAutoFit/>
          </a:bodyPr>
          <a:lstStyle/>
          <a:p>
            <a:r>
              <a:rPr lang="en-US" sz="1200" dirty="0">
                <a:solidFill>
                  <a:schemeClr val="bg1"/>
                </a:solidFill>
              </a:rPr>
              <a:t>pre-project</a:t>
            </a:r>
          </a:p>
        </p:txBody>
      </p:sp>
      <p:sp>
        <p:nvSpPr>
          <p:cNvPr id="26" name="TextBox 25"/>
          <p:cNvSpPr txBox="1"/>
          <p:nvPr/>
        </p:nvSpPr>
        <p:spPr>
          <a:xfrm>
            <a:off x="5690516" y="3964902"/>
            <a:ext cx="838691" cy="276999"/>
          </a:xfrm>
          <a:prstGeom prst="rect">
            <a:avLst/>
          </a:prstGeom>
          <a:noFill/>
        </p:spPr>
        <p:txBody>
          <a:bodyPr wrap="none" rtlCol="0">
            <a:spAutoFit/>
          </a:bodyPr>
          <a:lstStyle/>
          <a:p>
            <a:r>
              <a:rPr lang="en-US" sz="1200" dirty="0">
                <a:solidFill>
                  <a:schemeClr val="bg1"/>
                </a:solidFill>
              </a:rPr>
              <a:t>on-project</a:t>
            </a:r>
          </a:p>
        </p:txBody>
      </p:sp>
      <p:sp>
        <p:nvSpPr>
          <p:cNvPr id="29" name="TextBox 28"/>
          <p:cNvSpPr txBox="1"/>
          <p:nvPr/>
        </p:nvSpPr>
        <p:spPr>
          <a:xfrm>
            <a:off x="4685892" y="4233115"/>
            <a:ext cx="710451" cy="276999"/>
          </a:xfrm>
          <a:prstGeom prst="rect">
            <a:avLst/>
          </a:prstGeom>
          <a:noFill/>
        </p:spPr>
        <p:txBody>
          <a:bodyPr wrap="none" rtlCol="0">
            <a:spAutoFit/>
          </a:bodyPr>
          <a:lstStyle/>
          <a:p>
            <a:r>
              <a:rPr lang="en-US" sz="1200" dirty="0">
                <a:solidFill>
                  <a:schemeClr val="bg1"/>
                </a:solidFill>
              </a:rPr>
              <a:t>Pre-CDR</a:t>
            </a:r>
          </a:p>
        </p:txBody>
      </p:sp>
      <p:sp>
        <p:nvSpPr>
          <p:cNvPr id="31" name="TextBox 30"/>
          <p:cNvSpPr txBox="1"/>
          <p:nvPr/>
        </p:nvSpPr>
        <p:spPr>
          <a:xfrm>
            <a:off x="5709485" y="4233115"/>
            <a:ext cx="453970" cy="276999"/>
          </a:xfrm>
          <a:prstGeom prst="rect">
            <a:avLst/>
          </a:prstGeom>
          <a:noFill/>
        </p:spPr>
        <p:txBody>
          <a:bodyPr wrap="none" rtlCol="0">
            <a:spAutoFit/>
          </a:bodyPr>
          <a:lstStyle/>
          <a:p>
            <a:r>
              <a:rPr lang="en-US" sz="1200" dirty="0">
                <a:solidFill>
                  <a:schemeClr val="bg1"/>
                </a:solidFill>
              </a:rPr>
              <a:t>CDR</a:t>
            </a:r>
          </a:p>
        </p:txBody>
      </p:sp>
    </p:spTree>
    <p:extLst>
      <p:ext uri="{BB962C8B-B14F-4D97-AF65-F5344CB8AC3E}">
        <p14:creationId xmlns:p14="http://schemas.microsoft.com/office/powerpoint/2010/main" val="66888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txBox="1">
            <a:spLocks/>
          </p:cNvSpPr>
          <p:nvPr/>
        </p:nvSpPr>
        <p:spPr>
          <a:xfrm>
            <a:off x="6114732" y="6465423"/>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
        <p:nvSpPr>
          <p:cNvPr id="12" name="Title 1"/>
          <p:cNvSpPr>
            <a:spLocks noGrp="1"/>
          </p:cNvSpPr>
          <p:nvPr>
            <p:ph type="title" idx="4294967295"/>
          </p:nvPr>
        </p:nvSpPr>
        <p:spPr>
          <a:xfrm>
            <a:off x="13898" y="60643"/>
            <a:ext cx="9144000" cy="602817"/>
          </a:xfrm>
        </p:spPr>
        <p:txBody>
          <a:bodyPr>
            <a:noAutofit/>
          </a:bodyPr>
          <a:lstStyle/>
          <a:p>
            <a:r>
              <a:rPr lang="en-US" sz="3600" b="1" dirty="0">
                <a:ln>
                  <a:prstDash val="solid"/>
                </a:ln>
                <a:latin typeface="Arial" panose="020B0604020202020204" pitchFamily="34" charset="0"/>
                <a:cs typeface="Arial" panose="020B0604020202020204" pitchFamily="34" charset="0"/>
              </a:rPr>
              <a:t>ERR</a:t>
            </a:r>
            <a:r>
              <a:rPr lang="en-US" sz="1200" b="1" dirty="0">
                <a:ln>
                  <a:prstDash val="solid"/>
                </a:ln>
                <a:latin typeface="Arial" panose="020B0604020202020204" pitchFamily="34" charset="0"/>
                <a:cs typeface="Arial" panose="020B0604020202020204" pitchFamily="34" charset="0"/>
              </a:rPr>
              <a:t> </a:t>
            </a:r>
            <a:r>
              <a:rPr lang="en-US" sz="2400" b="1" dirty="0">
                <a:ln>
                  <a:prstDash val="solid"/>
                </a:ln>
                <a:latin typeface="Arial" panose="020B0604020202020204" pitchFamily="34" charset="0"/>
                <a:cs typeface="Arial" panose="020B0604020202020204" pitchFamily="34" charset="0"/>
              </a:rPr>
              <a:t>(Experiment Readiness Review) </a:t>
            </a:r>
            <a:r>
              <a:rPr lang="en-US" sz="3600" b="1" dirty="0">
                <a:ln>
                  <a:prstDash val="solid"/>
                </a:ln>
                <a:latin typeface="Arial" panose="020B0604020202020204" pitchFamily="34" charset="0"/>
                <a:cs typeface="Arial" panose="020B0604020202020204" pitchFamily="34" charset="0"/>
              </a:rPr>
              <a:t>in a Nutshell</a:t>
            </a:r>
          </a:p>
        </p:txBody>
      </p:sp>
      <p:sp>
        <p:nvSpPr>
          <p:cNvPr id="13" name="Rectangle 12"/>
          <p:cNvSpPr/>
          <p:nvPr/>
        </p:nvSpPr>
        <p:spPr>
          <a:xfrm>
            <a:off x="152400" y="880914"/>
            <a:ext cx="8813800" cy="5509200"/>
          </a:xfrm>
          <a:prstGeom prst="rect">
            <a:avLst/>
          </a:prstGeom>
        </p:spPr>
        <p:txBody>
          <a:bodyPr wrap="square">
            <a:spAutoFit/>
          </a:bodyPr>
          <a:lstStyle/>
          <a:p>
            <a:pPr marL="342900" indent="-342900">
              <a:buSzPct val="80000"/>
              <a:buFont typeface="Wingdings" charset="2"/>
              <a:buChar char="§"/>
            </a:pPr>
            <a:r>
              <a:rPr lang="en-US" sz="2200" dirty="0">
                <a:latin typeface="Arial" panose="020B0604020202020204" pitchFamily="34" charset="0"/>
                <a:cs typeface="Arial" panose="020B0604020202020204" pitchFamily="34" charset="0"/>
              </a:rPr>
              <a:t>If your experiment includes one-of-a-kind equipment with potential novel safety implications (examples are SC magnets, tritium or high-power cryogenic targets) it requires a </a:t>
            </a:r>
            <a:r>
              <a:rPr lang="en-US" sz="2200" dirty="0">
                <a:solidFill>
                  <a:srgbClr val="FF0000"/>
                </a:solidFill>
                <a:latin typeface="Arial" panose="020B0604020202020204" pitchFamily="34" charset="0"/>
                <a:cs typeface="Arial" panose="020B0604020202020204" pitchFamily="34" charset="0"/>
              </a:rPr>
              <a:t>first-phase ERR</a:t>
            </a:r>
            <a:r>
              <a:rPr lang="en-US" sz="2200" dirty="0">
                <a:latin typeface="Arial" panose="020B0604020202020204" pitchFamily="34" charset="0"/>
                <a:cs typeface="Arial" panose="020B0604020202020204" pitchFamily="34" charset="0"/>
              </a:rPr>
              <a:t> for this equipment </a:t>
            </a:r>
            <a:r>
              <a:rPr lang="en-US" sz="2200" b="1" u="sng" dirty="0">
                <a:latin typeface="Arial" panose="020B0604020202020204" pitchFamily="34" charset="0"/>
                <a:cs typeface="Arial" panose="020B0604020202020204" pitchFamily="34" charset="0"/>
              </a:rPr>
              <a:t>at the design stage</a:t>
            </a:r>
            <a:r>
              <a:rPr lang="en-US" sz="2200" dirty="0">
                <a:latin typeface="Arial" panose="020B0604020202020204" pitchFamily="34" charset="0"/>
                <a:cs typeface="Arial" panose="020B0604020202020204" pitchFamily="34" charset="0"/>
              </a:rPr>
              <a:t>. </a:t>
            </a:r>
          </a:p>
          <a:p>
            <a:pPr marL="342900" indent="-342900">
              <a:buSzPct val="80000"/>
              <a:buFont typeface="Wingdings" charset="2"/>
              <a:buChar char="§"/>
            </a:pPr>
            <a:endParaRPr lang="en-US" sz="2200" dirty="0">
              <a:latin typeface="Arial" panose="020B0604020202020204" pitchFamily="34" charset="0"/>
              <a:cs typeface="Arial" panose="020B0604020202020204" pitchFamily="34" charset="0"/>
            </a:endParaRPr>
          </a:p>
          <a:p>
            <a:pPr marL="342900" indent="-342900">
              <a:buSzPct val="80000"/>
              <a:buFont typeface="Wingdings" charset="2"/>
              <a:buChar char="§"/>
            </a:pPr>
            <a:r>
              <a:rPr lang="en-US" sz="2200" dirty="0">
                <a:latin typeface="Arial" panose="020B0604020202020204" pitchFamily="34" charset="0"/>
                <a:cs typeface="Arial" panose="020B0604020202020204" pitchFamily="34" charset="0"/>
              </a:rPr>
              <a:t>If your experiment requires items in the category above and/or equipment beyond the declared base equipment (examples are new detector technologies, new beam lines, new spectrometers),  it requires a </a:t>
            </a:r>
            <a:r>
              <a:rPr lang="en-US" sz="2200" dirty="0">
                <a:solidFill>
                  <a:srgbClr val="FF0000"/>
                </a:solidFill>
                <a:latin typeface="Arial" panose="020B0604020202020204" pitchFamily="34" charset="0"/>
                <a:cs typeface="Arial" panose="020B0604020202020204" pitchFamily="34" charset="0"/>
              </a:rPr>
              <a:t>second-phase ERR </a:t>
            </a:r>
            <a:r>
              <a:rPr lang="en-US" sz="2200" b="1" u="sng" dirty="0">
                <a:latin typeface="Arial" panose="020B0604020202020204" pitchFamily="34" charset="0"/>
                <a:cs typeface="Arial" panose="020B0604020202020204" pitchFamily="34" charset="0"/>
              </a:rPr>
              <a:t>before scheduling can be requested</a:t>
            </a:r>
            <a:r>
              <a:rPr lang="en-US" sz="2200" dirty="0">
                <a:latin typeface="Arial" panose="020B0604020202020204" pitchFamily="34" charset="0"/>
                <a:cs typeface="Arial" panose="020B0604020202020204" pitchFamily="34" charset="0"/>
              </a:rPr>
              <a:t>. </a:t>
            </a:r>
            <a:r>
              <a:rPr lang="en-US" sz="2200" b="1" dirty="0">
                <a:solidFill>
                  <a:srgbClr val="0000FF"/>
                </a:solidFill>
                <a:latin typeface="Arial" panose="020B0604020202020204" pitchFamily="34" charset="0"/>
                <a:cs typeface="Arial" panose="020B0604020202020204" pitchFamily="34" charset="0"/>
              </a:rPr>
              <a:t>Always check if you need a second-phase ERR well in advance of considering a request for scheduling</a:t>
            </a:r>
            <a:r>
              <a:rPr lang="en-US" sz="2200" b="1" dirty="0">
                <a:latin typeface="Arial" panose="020B0604020202020204" pitchFamily="34" charset="0"/>
                <a:cs typeface="Arial" panose="020B0604020202020204" pitchFamily="34" charset="0"/>
              </a:rPr>
              <a:t>.</a:t>
            </a:r>
          </a:p>
          <a:p>
            <a:pPr lvl="0">
              <a:buSzPct val="80000"/>
            </a:pPr>
            <a:endParaRPr lang="en-US" sz="2200" dirty="0">
              <a:solidFill>
                <a:srgbClr val="000000"/>
              </a:solidFill>
              <a:latin typeface="Arial" panose="020B0604020202020204" pitchFamily="34" charset="0"/>
              <a:cs typeface="Arial" panose="020B0604020202020204" pitchFamily="34" charset="0"/>
            </a:endParaRPr>
          </a:p>
          <a:p>
            <a:pPr marL="342900" lvl="0" indent="-342900">
              <a:buSzPct val="80000"/>
              <a:buFont typeface="Wingdings" charset="2"/>
              <a:buChar char="§"/>
            </a:pPr>
            <a:r>
              <a:rPr lang="en-US" sz="2200" dirty="0">
                <a:solidFill>
                  <a:srgbClr val="000000"/>
                </a:solidFill>
                <a:latin typeface="Arial" panose="020B0604020202020204" pitchFamily="34" charset="0"/>
                <a:cs typeface="Arial" panose="020B0604020202020204" pitchFamily="34" charset="0"/>
              </a:rPr>
              <a:t>If your experiment only includes base equipment (as declared by the Deputy AD) </a:t>
            </a:r>
            <a:r>
              <a:rPr lang="en-US" sz="2200" b="1" dirty="0">
                <a:solidFill>
                  <a:srgbClr val="000000"/>
                </a:solidFill>
                <a:latin typeface="Arial" panose="020B0604020202020204" pitchFamily="34" charset="0"/>
                <a:cs typeface="Arial" panose="020B0604020202020204" pitchFamily="34" charset="0"/>
              </a:rPr>
              <a:t>and</a:t>
            </a:r>
            <a:r>
              <a:rPr lang="en-US" sz="2200" dirty="0">
                <a:solidFill>
                  <a:srgbClr val="000000"/>
                </a:solidFill>
                <a:latin typeface="Arial" panose="020B0604020202020204" pitchFamily="34" charset="0"/>
                <a:cs typeface="Arial" panose="020B0604020202020204" pitchFamily="34" charset="0"/>
              </a:rPr>
              <a:t> only in operation modes already executed, or only additional equipment that is a direct clone of base equipment, it only needs a </a:t>
            </a:r>
            <a:r>
              <a:rPr lang="en-US" sz="2200" dirty="0">
                <a:solidFill>
                  <a:srgbClr val="FF0000"/>
                </a:solidFill>
                <a:latin typeface="Arial" panose="020B0604020202020204" pitchFamily="34" charset="0"/>
                <a:cs typeface="Arial" panose="020B0604020202020204" pitchFamily="34" charset="0"/>
              </a:rPr>
              <a:t>third-phase ERR</a:t>
            </a:r>
            <a:r>
              <a:rPr lang="en-US" sz="22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711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Director’s Perspective</a:t>
            </a:r>
            <a:endParaRPr lang="en-US" dirty="0">
              <a:solidFill>
                <a:srgbClr val="FF0000"/>
              </a:solidFill>
            </a:endParaRPr>
          </a:p>
        </p:txBody>
      </p:sp>
      <p:sp>
        <p:nvSpPr>
          <p:cNvPr id="3" name="Content Placeholder 2"/>
          <p:cNvSpPr>
            <a:spLocks noGrp="1"/>
          </p:cNvSpPr>
          <p:nvPr>
            <p:ph idx="1"/>
          </p:nvPr>
        </p:nvSpPr>
        <p:spPr>
          <a:xfrm>
            <a:off x="57847" y="829932"/>
            <a:ext cx="8992746" cy="5760054"/>
          </a:xfrm>
        </p:spPr>
        <p:txBody>
          <a:bodyPr>
            <a:normAutofit fontScale="85000" lnSpcReduction="20000"/>
          </a:bodyPr>
          <a:lstStyle/>
          <a:p>
            <a:pPr marL="0" indent="0">
              <a:buNone/>
            </a:pPr>
            <a:endParaRPr lang="en-US" sz="800" dirty="0"/>
          </a:p>
          <a:p>
            <a:pPr marL="511175" indent="-457200">
              <a:lnSpc>
                <a:spcPct val="120000"/>
              </a:lnSpc>
              <a:buFont typeface="Arial" panose="020B0604020202020204" pitchFamily="34" charset="0"/>
              <a:buChar char="•"/>
            </a:pPr>
            <a:r>
              <a:rPr lang="en-US" b="1" dirty="0"/>
              <a:t>Emphases</a:t>
            </a:r>
          </a:p>
          <a:p>
            <a:pPr marL="971550" lvl="1" indent="-396875">
              <a:lnSpc>
                <a:spcPct val="120000"/>
              </a:lnSpc>
              <a:buFont typeface="Arial" panose="020B0604020202020204" pitchFamily="34" charset="0"/>
              <a:buChar char="–"/>
            </a:pPr>
            <a:r>
              <a:rPr lang="en-US" sz="1750" dirty="0"/>
              <a:t>Core Nuclear Physics </a:t>
            </a:r>
          </a:p>
          <a:p>
            <a:pPr marL="1487488" lvl="2" indent="-396875">
              <a:lnSpc>
                <a:spcPct val="120000"/>
              </a:lnSpc>
              <a:buFont typeface="Arial" panose="020B0604020202020204" pitchFamily="34" charset="0"/>
              <a:buChar char="•"/>
            </a:pPr>
            <a:r>
              <a:rPr lang="en-US" sz="1750" dirty="0"/>
              <a:t>Finish the upgrade project, safely, on time, and within budget.</a:t>
            </a:r>
          </a:p>
          <a:p>
            <a:pPr marL="1487488" lvl="2" indent="-396875">
              <a:lnSpc>
                <a:spcPct val="120000"/>
              </a:lnSpc>
              <a:buFont typeface="Arial" panose="020B0604020202020204" pitchFamily="34" charset="0"/>
              <a:buChar char="•"/>
            </a:pPr>
            <a:r>
              <a:rPr lang="en-US" sz="1750" dirty="0"/>
              <a:t>Full-time operations. </a:t>
            </a:r>
            <a:r>
              <a:rPr lang="en-US" sz="1750" dirty="0">
                <a:solidFill>
                  <a:srgbClr val="C00000"/>
                </a:solidFill>
              </a:rPr>
              <a:t>Operations budgets continue to be a concern here.</a:t>
            </a:r>
          </a:p>
          <a:p>
            <a:pPr marL="1487488" lvl="2" indent="-396875">
              <a:lnSpc>
                <a:spcPct val="120000"/>
              </a:lnSpc>
              <a:buFont typeface="Arial" panose="020B0604020202020204" pitchFamily="34" charset="0"/>
              <a:buChar char="•"/>
            </a:pPr>
            <a:r>
              <a:rPr lang="en-US" sz="1750" dirty="0"/>
              <a:t>Reliability and Risk Mitigation</a:t>
            </a:r>
          </a:p>
          <a:p>
            <a:pPr marL="1487488" lvl="2" indent="-396875">
              <a:lnSpc>
                <a:spcPct val="120000"/>
              </a:lnSpc>
              <a:buFont typeface="Arial" panose="020B0604020202020204" pitchFamily="34" charset="0"/>
              <a:buChar char="•"/>
            </a:pPr>
            <a:r>
              <a:rPr lang="en-US" sz="1750" dirty="0"/>
              <a:t>Advance new NP projects beyond the upgrade</a:t>
            </a:r>
          </a:p>
          <a:p>
            <a:pPr marL="971550" lvl="1" indent="-396875">
              <a:lnSpc>
                <a:spcPct val="120000"/>
              </a:lnSpc>
              <a:buFont typeface="Arial" panose="020B0604020202020204" pitchFamily="34" charset="0"/>
              <a:buChar char="–"/>
            </a:pPr>
            <a:r>
              <a:rPr lang="en-US" sz="1750" dirty="0"/>
              <a:t>Develop Jefferson Lab EIC design: </a:t>
            </a:r>
          </a:p>
          <a:p>
            <a:pPr marL="1487488" lvl="2" indent="-396875">
              <a:lnSpc>
                <a:spcPct val="120000"/>
              </a:lnSpc>
              <a:buFont typeface="Arial" panose="020B0604020202020204" pitchFamily="34" charset="0"/>
              <a:buChar char="•"/>
            </a:pPr>
            <a:r>
              <a:rPr lang="en-US" sz="1750" dirty="0"/>
              <a:t>Technical Designs, Collaboration, (Land now secured)</a:t>
            </a:r>
          </a:p>
          <a:p>
            <a:pPr marL="971550" lvl="1" indent="-396875">
              <a:lnSpc>
                <a:spcPct val="120000"/>
              </a:lnSpc>
              <a:buFont typeface="Arial" panose="020B0604020202020204" pitchFamily="34" charset="0"/>
              <a:buChar char="–"/>
            </a:pPr>
            <a:r>
              <a:rPr lang="en-US" sz="1750" dirty="0"/>
              <a:t>Technology Collaborations </a:t>
            </a:r>
          </a:p>
          <a:p>
            <a:pPr marL="1487488" lvl="2" indent="-396875">
              <a:lnSpc>
                <a:spcPct val="120000"/>
              </a:lnSpc>
              <a:buFont typeface="Arial" panose="020B0604020202020204" pitchFamily="34" charset="0"/>
              <a:buChar char="•"/>
            </a:pPr>
            <a:r>
              <a:rPr lang="en-US" sz="1750" dirty="0"/>
              <a:t>Large projects, like FRIB and LCLS-II, within context of a Nuclear Physics program – management is key</a:t>
            </a:r>
          </a:p>
          <a:p>
            <a:pPr marL="971550" lvl="1" indent="-396875">
              <a:lnSpc>
                <a:spcPct val="120000"/>
              </a:lnSpc>
              <a:buFont typeface="Arial" panose="020B0604020202020204" pitchFamily="34" charset="0"/>
              <a:buChar char="–"/>
            </a:pPr>
            <a:r>
              <a:rPr lang="en-US" sz="1750" dirty="0"/>
              <a:t>Management/Personnel</a:t>
            </a:r>
          </a:p>
          <a:p>
            <a:pPr marL="1487488" lvl="2" indent="-396875">
              <a:lnSpc>
                <a:spcPct val="120000"/>
              </a:lnSpc>
              <a:buFont typeface="Arial" panose="020B0604020202020204" pitchFamily="34" charset="0"/>
              <a:buChar char="•"/>
            </a:pPr>
            <a:r>
              <a:rPr lang="en-US" sz="1750" dirty="0"/>
              <a:t>Operations Functions: Facilities, Procurement, Financial Management, Budget Office, Human Resources, Information Technology, Legal, ES&amp;H are vital to the functioning of the lab</a:t>
            </a:r>
          </a:p>
          <a:p>
            <a:pPr marL="1487488" lvl="2" indent="-396875">
              <a:lnSpc>
                <a:spcPct val="120000"/>
              </a:lnSpc>
              <a:buFont typeface="Arial" panose="020B0604020202020204" pitchFamily="34" charset="0"/>
              <a:buChar char="•"/>
            </a:pPr>
            <a:endParaRPr lang="en-US" sz="1750" dirty="0"/>
          </a:p>
          <a:p>
            <a:pPr marL="511175" indent="-457200">
              <a:lnSpc>
                <a:spcPct val="120000"/>
              </a:lnSpc>
              <a:buFont typeface="Arial" panose="020B0604020202020204" pitchFamily="34" charset="0"/>
              <a:buChar char="•"/>
            </a:pPr>
            <a:r>
              <a:rPr lang="en-US" sz="1750" dirty="0"/>
              <a:t>What the lab can achieve depends on your efforts, Jefferson Lab successes will be your successes.</a:t>
            </a:r>
            <a:endParaRPr lang="en-US" sz="800" dirty="0"/>
          </a:p>
          <a:p>
            <a:pPr marL="233363" indent="0" algn="ctr">
              <a:buNone/>
            </a:pPr>
            <a:endParaRPr lang="en-US" sz="1750" dirty="0">
              <a:solidFill>
                <a:srgbClr val="C00000"/>
              </a:solidFill>
            </a:endParaRPr>
          </a:p>
          <a:p>
            <a:pPr marL="233363" indent="0" algn="ctr">
              <a:buNone/>
            </a:pPr>
            <a:r>
              <a:rPr lang="en-US" sz="2100" b="1" dirty="0">
                <a:solidFill>
                  <a:srgbClr val="C00000"/>
                </a:solidFill>
              </a:rPr>
              <a:t>Jefferson Lab world- leading Nuclear Physics </a:t>
            </a:r>
          </a:p>
        </p:txBody>
      </p:sp>
    </p:spTree>
    <p:extLst>
      <p:ext uri="{BB962C8B-B14F-4D97-AF65-F5344CB8AC3E}">
        <p14:creationId xmlns:p14="http://schemas.microsoft.com/office/powerpoint/2010/main" val="335911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8412480" cy="987552"/>
          </a:xfrm>
        </p:spPr>
        <p:txBody>
          <a:bodyPr anchor="t">
            <a:normAutofit/>
          </a:bodyPr>
          <a:lstStyle/>
          <a:p>
            <a:r>
              <a:rPr lang="en-US" b="1" dirty="0"/>
              <a:t>Jefferson Lab 2025 Campus Plan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76170"/>
            <a:ext cx="9144000" cy="47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62" y="817968"/>
            <a:ext cx="7134132" cy="646331"/>
          </a:xfrm>
          <a:prstGeom prst="rect">
            <a:avLst/>
          </a:prstGeom>
          <a:solidFill>
            <a:schemeClr val="bg1"/>
          </a:solidFill>
        </p:spPr>
        <p:txBody>
          <a:bodyPr wrap="none" rtlCol="0">
            <a:spAutoFit/>
          </a:bodyPr>
          <a:lstStyle/>
          <a:p>
            <a:r>
              <a:rPr lang="en-US" b="1" dirty="0">
                <a:solidFill>
                  <a:srgbClr val="00B050"/>
                </a:solidFill>
              </a:rPr>
              <a:t>We appreciate your support of the multiple traffic pattern changes.</a:t>
            </a:r>
          </a:p>
          <a:p>
            <a:r>
              <a:rPr lang="en-US" b="1" dirty="0">
                <a:solidFill>
                  <a:srgbClr val="00B050"/>
                </a:solidFill>
              </a:rPr>
              <a:t>We see the Hogan Road changes as a definite improvement to our access.</a:t>
            </a:r>
          </a:p>
        </p:txBody>
      </p:sp>
    </p:spTree>
    <p:extLst>
      <p:ext uri="{BB962C8B-B14F-4D97-AF65-F5344CB8AC3E}">
        <p14:creationId xmlns:p14="http://schemas.microsoft.com/office/powerpoint/2010/main" val="366351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728133"/>
          </a:xfrm>
          <a:prstGeom prst="rect">
            <a:avLst/>
          </a:prstGeom>
        </p:spPr>
        <p:txBody>
          <a:bodyPr>
            <a:normAutofit fontScale="97500"/>
          </a:bodyPr>
          <a:lstStyle>
            <a:lvl1pPr algn="ctr" defTabSz="457200" rtl="0" eaLnBrk="1" latinLnBrk="0" hangingPunct="1">
              <a:spcBef>
                <a:spcPct val="0"/>
              </a:spcBef>
              <a:buNone/>
              <a:defRPr sz="4200" kern="1200">
                <a:solidFill>
                  <a:schemeClr val="tx1"/>
                </a:solidFill>
                <a:latin typeface="Minion Pro"/>
                <a:ea typeface="+mj-ea"/>
                <a:cs typeface="+mj-cs"/>
              </a:defRPr>
            </a:lvl1pPr>
          </a:lstStyle>
          <a:p>
            <a:r>
              <a:rPr lang="en-US">
                <a:latin typeface="Arial" panose="020B0604020202020204" pitchFamily="34" charset="0"/>
                <a:cs typeface="Arial" panose="020B0604020202020204" pitchFamily="34" charset="0"/>
              </a:rPr>
              <a:t>12 GeV Readiness Reviews</a:t>
            </a:r>
            <a:endParaRPr lang="en-US"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65518878"/>
              </p:ext>
            </p:extLst>
          </p:nvPr>
        </p:nvGraphicFramePr>
        <p:xfrm>
          <a:off x="261257" y="883136"/>
          <a:ext cx="8631534" cy="5207737"/>
        </p:xfrm>
        <a:graphic>
          <a:graphicData uri="http://schemas.openxmlformats.org/drawingml/2006/table">
            <a:tbl>
              <a:tblPr firstRow="1" bandRow="1">
                <a:tableStyleId>{5C22544A-7EE6-4342-B048-85BDC9FD1C3A}</a:tableStyleId>
              </a:tblPr>
              <a:tblGrid>
                <a:gridCol w="2877178">
                  <a:extLst>
                    <a:ext uri="{9D8B030D-6E8A-4147-A177-3AD203B41FA5}">
                      <a16:colId xmlns:a16="http://schemas.microsoft.com/office/drawing/2014/main" xmlns="" val="20000"/>
                    </a:ext>
                  </a:extLst>
                </a:gridCol>
                <a:gridCol w="2877178">
                  <a:extLst>
                    <a:ext uri="{9D8B030D-6E8A-4147-A177-3AD203B41FA5}">
                      <a16:colId xmlns:a16="http://schemas.microsoft.com/office/drawing/2014/main" xmlns="" val="20001"/>
                    </a:ext>
                  </a:extLst>
                </a:gridCol>
                <a:gridCol w="2877178">
                  <a:extLst>
                    <a:ext uri="{9D8B030D-6E8A-4147-A177-3AD203B41FA5}">
                      <a16:colId xmlns:a16="http://schemas.microsoft.com/office/drawing/2014/main" xmlns="" val="20002"/>
                    </a:ext>
                  </a:extLst>
                </a:gridCol>
              </a:tblGrid>
              <a:tr h="453883">
                <a:tc>
                  <a:txBody>
                    <a:bodyPr/>
                    <a:lstStyle/>
                    <a:p>
                      <a:pPr algn="ctr"/>
                      <a:r>
                        <a:rPr lang="en-US" sz="2000" b="0" i="0" dirty="0">
                          <a:latin typeface="Arial" panose="020B0604020202020204" pitchFamily="34" charset="0"/>
                          <a:cs typeface="Arial" panose="020B0604020202020204" pitchFamily="34" charset="0"/>
                        </a:rPr>
                        <a:t>Experimental</a:t>
                      </a:r>
                      <a:r>
                        <a:rPr lang="en-US" sz="2000" b="0" i="0" baseline="0" dirty="0">
                          <a:latin typeface="Arial" panose="020B0604020202020204" pitchFamily="34" charset="0"/>
                          <a:cs typeface="Arial" panose="020B0604020202020204" pitchFamily="34" charset="0"/>
                        </a:rPr>
                        <a:t> Hall</a:t>
                      </a:r>
                      <a:endParaRPr lang="en-US" sz="2000" b="0" i="0" dirty="0">
                        <a:latin typeface="Arial" panose="020B0604020202020204" pitchFamily="34" charset="0"/>
                        <a:cs typeface="Arial" panose="020B0604020202020204" pitchFamily="34" charset="0"/>
                      </a:endParaRPr>
                    </a:p>
                  </a:txBody>
                  <a:tcPr/>
                </a:tc>
                <a:tc>
                  <a:txBody>
                    <a:bodyPr/>
                    <a:lstStyle/>
                    <a:p>
                      <a:pPr algn="ctr"/>
                      <a:r>
                        <a:rPr lang="en-US" sz="2000" b="0" i="0" dirty="0">
                          <a:latin typeface="Arial" panose="020B0604020202020204" pitchFamily="34" charset="0"/>
                          <a:cs typeface="Arial" panose="020B0604020202020204" pitchFamily="34" charset="0"/>
                        </a:rPr>
                        <a:t>Project</a:t>
                      </a:r>
                    </a:p>
                  </a:txBody>
                  <a:tcPr/>
                </a:tc>
                <a:tc>
                  <a:txBody>
                    <a:bodyPr/>
                    <a:lstStyle/>
                    <a:p>
                      <a:pPr algn="ctr"/>
                      <a:r>
                        <a:rPr lang="en-US" sz="2000" b="0" i="0" dirty="0">
                          <a:latin typeface="Arial" panose="020B0604020202020204" pitchFamily="34" charset="0"/>
                          <a:cs typeface="Arial" panose="020B0604020202020204" pitchFamily="34" charset="0"/>
                        </a:rPr>
                        <a:t>Date </a:t>
                      </a:r>
                    </a:p>
                  </a:txBody>
                  <a:tcPr/>
                </a:tc>
                <a:extLst>
                  <a:ext uri="{0D108BD9-81ED-4DB2-BD59-A6C34878D82A}">
                    <a16:rowId xmlns:a16="http://schemas.microsoft.com/office/drawing/2014/main" xmlns="" val="10000"/>
                  </a:ext>
                </a:extLst>
              </a:tr>
              <a:tr h="335129">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D</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l">
                        <a:spcAft>
                          <a:spcPts val="0"/>
                        </a:spcAft>
                      </a:pPr>
                      <a:r>
                        <a:rPr lang="en-US" sz="2000" b="0" i="0" dirty="0">
                          <a:effectLst/>
                          <a:latin typeface="Arial" panose="020B0604020202020204" pitchFamily="34" charset="0"/>
                          <a:ea typeface="ＭＳ ゴシック"/>
                          <a:cs typeface="Arial" panose="020B0604020202020204" pitchFamily="34" charset="0"/>
                        </a:rPr>
                        <a:t>Solenoid Cool down</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11/6/2012</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38148">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D</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l">
                        <a:spcAft>
                          <a:spcPts val="0"/>
                        </a:spcAft>
                      </a:pPr>
                      <a:r>
                        <a:rPr lang="en-US" sz="2000" b="0" i="0" dirty="0">
                          <a:effectLst/>
                          <a:latin typeface="Arial" panose="020B0604020202020204" pitchFamily="34" charset="0"/>
                          <a:ea typeface="ＭＳ 明朝"/>
                          <a:cs typeface="Arial" panose="020B0604020202020204" pitchFamily="34" charset="0"/>
                        </a:rPr>
                        <a:t>Solenoid Power up</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2000" b="0" i="0" dirty="0">
                          <a:effectLst/>
                          <a:latin typeface="Arial" panose="020B0604020202020204" pitchFamily="34" charset="0"/>
                          <a:ea typeface="ＭＳ 明朝"/>
                          <a:cs typeface="Arial" panose="020B0604020202020204" pitchFamily="34" charset="0"/>
                        </a:rPr>
                        <a:t>1/9/2013</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54250">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D</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l">
                        <a:spcAft>
                          <a:spcPts val="0"/>
                        </a:spcAft>
                      </a:pPr>
                      <a:r>
                        <a:rPr lang="en-US" sz="2000" b="0" i="0" dirty="0">
                          <a:effectLst/>
                          <a:latin typeface="Arial" panose="020B0604020202020204" pitchFamily="34" charset="0"/>
                          <a:ea typeface="ＭＳ 明朝"/>
                          <a:cs typeface="Arial" panose="020B0604020202020204" pitchFamily="34" charset="0"/>
                        </a:rPr>
                        <a:t>Tagger Magnet</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2000" b="0" i="0" dirty="0">
                          <a:effectLst/>
                          <a:latin typeface="Arial" panose="020B0604020202020204" pitchFamily="34" charset="0"/>
                          <a:ea typeface="ＭＳ 明朝"/>
                          <a:cs typeface="Arial" panose="020B0604020202020204" pitchFamily="34" charset="0"/>
                        </a:rPr>
                        <a:t>12/3/2013</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316032">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D</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l">
                        <a:spcAft>
                          <a:spcPts val="0"/>
                        </a:spcAft>
                      </a:pPr>
                      <a:r>
                        <a:rPr lang="en-US" sz="2000" b="0" i="0" dirty="0" err="1">
                          <a:effectLst/>
                          <a:latin typeface="Arial" panose="020B0604020202020204" pitchFamily="34" charset="0"/>
                          <a:ea typeface="ＭＳ 明朝"/>
                          <a:cs typeface="Arial" panose="020B0604020202020204" pitchFamily="34" charset="0"/>
                        </a:rPr>
                        <a:t>Cryo</a:t>
                      </a:r>
                      <a:r>
                        <a:rPr lang="en-US" sz="2000" b="0" i="0" dirty="0">
                          <a:effectLst/>
                          <a:latin typeface="Arial" panose="020B0604020202020204" pitchFamily="34" charset="0"/>
                          <a:ea typeface="ＭＳ 明朝"/>
                          <a:cs typeface="Arial" panose="020B0604020202020204" pitchFamily="34" charset="0"/>
                        </a:rPr>
                        <a:t> Target</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2000" b="0" i="0" dirty="0">
                          <a:effectLst/>
                          <a:latin typeface="Arial" panose="020B0604020202020204" pitchFamily="34" charset="0"/>
                          <a:ea typeface="ＭＳ 明朝"/>
                          <a:cs typeface="Arial" panose="020B0604020202020204" pitchFamily="34" charset="0"/>
                        </a:rPr>
                        <a:t>5/8/2014</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322045">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D</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l">
                        <a:spcAft>
                          <a:spcPts val="0"/>
                        </a:spcAft>
                      </a:pPr>
                      <a:r>
                        <a:rPr lang="en-US" sz="2000" b="0" i="0" dirty="0" err="1">
                          <a:effectLst/>
                          <a:latin typeface="Arial" panose="020B0604020202020204" pitchFamily="34" charset="0"/>
                          <a:ea typeface="ＭＳ 明朝"/>
                          <a:cs typeface="Arial" panose="020B0604020202020204" pitchFamily="34" charset="0"/>
                        </a:rPr>
                        <a:t>GlueX</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2000" b="0" i="0" dirty="0">
                          <a:effectLst/>
                          <a:latin typeface="Arial" panose="020B0604020202020204" pitchFamily="34" charset="0"/>
                          <a:ea typeface="ＭＳ 明朝"/>
                          <a:cs typeface="Arial" panose="020B0604020202020204" pitchFamily="34" charset="0"/>
                        </a:rPr>
                        <a:t>7/1-2/2014</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338148">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C</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l">
                        <a:spcAft>
                          <a:spcPts val="0"/>
                        </a:spcAft>
                      </a:pPr>
                      <a:r>
                        <a:rPr lang="en-US" sz="2000" b="0" i="0" dirty="0">
                          <a:effectLst/>
                          <a:latin typeface="Arial" panose="020B0604020202020204" pitchFamily="34" charset="0"/>
                          <a:ea typeface="ＭＳ 明朝"/>
                          <a:cs typeface="Arial" panose="020B0604020202020204" pitchFamily="34" charset="0"/>
                        </a:rPr>
                        <a:t>Q1 Power up</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2000" b="0" i="0" dirty="0">
                          <a:effectLst/>
                          <a:latin typeface="Arial" panose="020B0604020202020204" pitchFamily="34" charset="0"/>
                          <a:ea typeface="ＭＳ 明朝"/>
                          <a:cs typeface="Arial" panose="020B0604020202020204" pitchFamily="34" charset="0"/>
                        </a:rPr>
                        <a:t>1/21/2015</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338148">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C</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l">
                        <a:spcAft>
                          <a:spcPts val="0"/>
                        </a:spcAft>
                      </a:pPr>
                      <a:r>
                        <a:rPr lang="en-US" sz="2000" b="0" i="0" dirty="0">
                          <a:effectLst/>
                          <a:latin typeface="Arial" panose="020B0604020202020204" pitchFamily="34" charset="0"/>
                          <a:ea typeface="ＭＳ 明朝"/>
                          <a:cs typeface="Arial" panose="020B0604020202020204" pitchFamily="34" charset="0"/>
                        </a:rPr>
                        <a:t>HB Power up</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2000" b="0" i="0" dirty="0">
                          <a:effectLst/>
                          <a:latin typeface="Arial" panose="020B0604020202020204" pitchFamily="34" charset="0"/>
                          <a:ea typeface="ＭＳ 明朝"/>
                          <a:cs typeface="Arial" panose="020B0604020202020204" pitchFamily="34" charset="0"/>
                        </a:rPr>
                        <a:t>3/25/2015</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310722">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D</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l">
                        <a:spcAft>
                          <a:spcPts val="0"/>
                        </a:spcAft>
                      </a:pPr>
                      <a:r>
                        <a:rPr lang="en-US" sz="2000" b="0" i="0" dirty="0">
                          <a:effectLst/>
                          <a:latin typeface="Arial" panose="020B0604020202020204" pitchFamily="34" charset="0"/>
                          <a:ea typeface="ＭＳ 明朝"/>
                          <a:cs typeface="Arial" panose="020B0604020202020204" pitchFamily="34" charset="0"/>
                        </a:rPr>
                        <a:t>Solenoid Operation</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2000" b="0" i="0" dirty="0">
                          <a:effectLst/>
                          <a:latin typeface="Arial" panose="020B0604020202020204" pitchFamily="34" charset="0"/>
                          <a:ea typeface="ＭＳ 明朝"/>
                          <a:cs typeface="Arial" panose="020B0604020202020204" pitchFamily="34" charset="0"/>
                        </a:rPr>
                        <a:t>7/14/2015</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8"/>
                  </a:ext>
                </a:extLst>
              </a:tr>
              <a:tr h="597981">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B</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l">
                        <a:spcAft>
                          <a:spcPts val="0"/>
                        </a:spcAft>
                      </a:pPr>
                      <a:r>
                        <a:rPr lang="en-US" sz="2000" b="0" i="0" dirty="0">
                          <a:effectLst/>
                          <a:latin typeface="Arial" panose="020B0604020202020204" pitchFamily="34" charset="0"/>
                          <a:ea typeface="ＭＳ 明朝"/>
                          <a:cs typeface="Arial" panose="020B0604020202020204" pitchFamily="34" charset="0"/>
                        </a:rPr>
                        <a:t>Torus Cool down</a:t>
                      </a:r>
                      <a:endParaRPr lang="it-IT" sz="2000" b="0" i="0" dirty="0">
                        <a:effectLst/>
                        <a:latin typeface="Arial" panose="020B0604020202020204" pitchFamily="34" charset="0"/>
                        <a:ea typeface="ＭＳ 明朝"/>
                        <a:cs typeface="Arial" panose="020B0604020202020204" pitchFamily="34" charset="0"/>
                      </a:endParaRPr>
                    </a:p>
                    <a:p>
                      <a:pPr algn="l">
                        <a:spcAft>
                          <a:spcPts val="0"/>
                        </a:spcAft>
                      </a:pPr>
                      <a:r>
                        <a:rPr lang="en-US" sz="2000" b="0" i="0" dirty="0">
                          <a:effectLst/>
                          <a:latin typeface="Arial" panose="020B0604020202020204" pitchFamily="34" charset="0"/>
                          <a:ea typeface="ＭＳ 明朝"/>
                          <a:cs typeface="Arial" panose="020B0604020202020204" pitchFamily="34" charset="0"/>
                        </a:rPr>
                        <a:t>(2 reviews)</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2000" b="0" i="0" dirty="0">
                          <a:effectLst/>
                          <a:latin typeface="Arial" panose="020B0604020202020204" pitchFamily="34" charset="0"/>
                          <a:ea typeface="ＭＳ 明朝"/>
                          <a:cs typeface="Arial" panose="020B0604020202020204" pitchFamily="34" charset="0"/>
                        </a:rPr>
                        <a:t>4/13/2016</a:t>
                      </a:r>
                      <a:endParaRPr lang="it-IT" sz="2000" b="0" i="0" dirty="0">
                        <a:effectLst/>
                        <a:latin typeface="Arial" panose="020B0604020202020204" pitchFamily="34" charset="0"/>
                        <a:ea typeface="ＭＳ 明朝"/>
                        <a:cs typeface="Arial" panose="020B0604020202020204" pitchFamily="34" charset="0"/>
                      </a:endParaRPr>
                    </a:p>
                    <a:p>
                      <a:pPr algn="ctr">
                        <a:spcAft>
                          <a:spcPts val="0"/>
                        </a:spcAft>
                      </a:pPr>
                      <a:r>
                        <a:rPr lang="en-US" sz="2000" b="0" i="0" dirty="0">
                          <a:effectLst/>
                          <a:latin typeface="Arial" panose="020B0604020202020204" pitchFamily="34" charset="0"/>
                          <a:ea typeface="ＭＳ 明朝"/>
                          <a:cs typeface="Arial" panose="020B0604020202020204" pitchFamily="34" charset="0"/>
                        </a:rPr>
                        <a:t>6/27/2016</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9"/>
                  </a:ext>
                </a:extLst>
              </a:tr>
              <a:tr h="347172">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B</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l">
                        <a:spcAft>
                          <a:spcPts val="0"/>
                        </a:spcAft>
                      </a:pPr>
                      <a:r>
                        <a:rPr lang="en-US" sz="2000" b="0" i="0" dirty="0">
                          <a:effectLst/>
                          <a:latin typeface="Arial" panose="020B0604020202020204" pitchFamily="34" charset="0"/>
                          <a:ea typeface="ＭＳ 明朝"/>
                          <a:cs typeface="Arial" panose="020B0604020202020204" pitchFamily="34" charset="0"/>
                        </a:rPr>
                        <a:t>Torus Power</a:t>
                      </a:r>
                      <a:r>
                        <a:rPr lang="en-US" sz="2000" b="0" i="0" baseline="0" dirty="0">
                          <a:effectLst/>
                          <a:latin typeface="Arial" panose="020B0604020202020204" pitchFamily="34" charset="0"/>
                          <a:ea typeface="ＭＳ 明朝"/>
                          <a:cs typeface="Arial" panose="020B0604020202020204" pitchFamily="34" charset="0"/>
                        </a:rPr>
                        <a:t> </a:t>
                      </a:r>
                      <a:r>
                        <a:rPr lang="en-US" sz="2000" b="0" i="0" dirty="0">
                          <a:effectLst/>
                          <a:latin typeface="Arial" panose="020B0604020202020204" pitchFamily="34" charset="0"/>
                          <a:ea typeface="ＭＳ 明朝"/>
                          <a:cs typeface="Arial" panose="020B0604020202020204" pitchFamily="34" charset="0"/>
                        </a:rPr>
                        <a:t>up</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2000" b="0" i="0" dirty="0">
                          <a:effectLst/>
                          <a:latin typeface="Arial" panose="020B0604020202020204" pitchFamily="34" charset="0"/>
                          <a:ea typeface="ＭＳ 明朝"/>
                          <a:cs typeface="Arial" panose="020B0604020202020204" pitchFamily="34" charset="0"/>
                        </a:rPr>
                        <a:t>7/18/2016</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10"/>
                  </a:ext>
                </a:extLst>
              </a:tr>
              <a:tr h="338148">
                <a:tc>
                  <a:txBody>
                    <a:bodyPr/>
                    <a:lstStyle/>
                    <a:p>
                      <a:pPr algn="ctr">
                        <a:spcAft>
                          <a:spcPts val="0"/>
                        </a:spcAft>
                      </a:pPr>
                      <a:r>
                        <a:rPr lang="it-IT" sz="2000" b="0" i="0" dirty="0">
                          <a:effectLst/>
                          <a:latin typeface="Arial" panose="020B0604020202020204" pitchFamily="34" charset="0"/>
                          <a:ea typeface="ＭＳ 明朝"/>
                          <a:cs typeface="Arial" panose="020B0604020202020204" pitchFamily="34" charset="0"/>
                        </a:rPr>
                        <a:t>D</a:t>
                      </a:r>
                    </a:p>
                  </a:txBody>
                  <a:tcPr marL="68580" marR="68580" marT="0" marB="0"/>
                </a:tc>
                <a:tc>
                  <a:txBody>
                    <a:bodyPr/>
                    <a:lstStyle/>
                    <a:p>
                      <a:pPr algn="l">
                        <a:spcAft>
                          <a:spcPts val="0"/>
                        </a:spcAft>
                      </a:pPr>
                      <a:r>
                        <a:rPr lang="it-IT" sz="2000" b="0" i="0" dirty="0">
                          <a:effectLst/>
                          <a:latin typeface="Arial" panose="020B0604020202020204" pitchFamily="34" charset="0"/>
                          <a:ea typeface="ＭＳ 明朝"/>
                          <a:cs typeface="Arial" panose="020B0604020202020204" pitchFamily="34" charset="0"/>
                        </a:rPr>
                        <a:t>L3 trigger*</a:t>
                      </a:r>
                    </a:p>
                  </a:txBody>
                  <a:tcPr marL="68580" marR="68580" marT="0" marB="0"/>
                </a:tc>
                <a:tc>
                  <a:txBody>
                    <a:bodyPr/>
                    <a:lstStyle/>
                    <a:p>
                      <a:pPr algn="ctr">
                        <a:spcAft>
                          <a:spcPts val="0"/>
                        </a:spcAft>
                      </a:pPr>
                      <a:r>
                        <a:rPr lang="it-IT" sz="2000" b="0" i="0" dirty="0">
                          <a:effectLst/>
                          <a:latin typeface="Arial" panose="020B0604020202020204" pitchFamily="34" charset="0"/>
                          <a:ea typeface="ＭＳ 明朝"/>
                          <a:cs typeface="Arial" panose="020B0604020202020204" pitchFamily="34" charset="0"/>
                        </a:rPr>
                        <a:t>7/22/2016</a:t>
                      </a:r>
                    </a:p>
                  </a:txBody>
                  <a:tcPr marL="68580" marR="68580" marT="0" marB="0"/>
                </a:tc>
                <a:extLst>
                  <a:ext uri="{0D108BD9-81ED-4DB2-BD59-A6C34878D82A}">
                    <a16:rowId xmlns:a16="http://schemas.microsoft.com/office/drawing/2014/main" xmlns="" val="10011"/>
                  </a:ext>
                </a:extLst>
              </a:tr>
              <a:tr h="352429">
                <a:tc>
                  <a:txBody>
                    <a:bodyPr/>
                    <a:lstStyle/>
                    <a:p>
                      <a:pPr algn="ctr">
                        <a:spcAft>
                          <a:spcPts val="0"/>
                        </a:spcAft>
                      </a:pPr>
                      <a:r>
                        <a:rPr lang="en-US" sz="2000" b="0" i="0" dirty="0">
                          <a:effectLst/>
                          <a:latin typeface="Arial" panose="020B0604020202020204" pitchFamily="34" charset="0"/>
                          <a:ea typeface="ＭＳ ゴシック"/>
                          <a:cs typeface="Arial" panose="020B0604020202020204" pitchFamily="34" charset="0"/>
                        </a:rPr>
                        <a:t>C</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l">
                        <a:spcAft>
                          <a:spcPts val="0"/>
                        </a:spcAft>
                      </a:pPr>
                      <a:r>
                        <a:rPr lang="en-US" sz="2000" b="0" i="0" dirty="0">
                          <a:effectLst/>
                          <a:latin typeface="Arial" panose="020B0604020202020204" pitchFamily="34" charset="0"/>
                          <a:ea typeface="ＭＳ 明朝"/>
                          <a:cs typeface="Arial" panose="020B0604020202020204" pitchFamily="34" charset="0"/>
                        </a:rPr>
                        <a:t>SHMS Detectors</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2000" b="0" i="0" dirty="0">
                          <a:effectLst/>
                          <a:latin typeface="Arial" panose="020B0604020202020204" pitchFamily="34" charset="0"/>
                          <a:ea typeface="ＭＳ 明朝"/>
                          <a:cs typeface="Arial" panose="020B0604020202020204" pitchFamily="34" charset="0"/>
                        </a:rPr>
                        <a:t>8/24-25/2016</a:t>
                      </a:r>
                      <a:endParaRPr lang="it-IT" sz="20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12"/>
                  </a:ext>
                </a:extLst>
              </a:tr>
              <a:tr h="453883">
                <a:tc>
                  <a:txBody>
                    <a:bodyPr/>
                    <a:lstStyle/>
                    <a:p>
                      <a:pPr algn="ctr">
                        <a:spcAft>
                          <a:spcPts val="0"/>
                        </a:spcAft>
                      </a:pPr>
                      <a:r>
                        <a:rPr lang="it-IT" sz="2000" b="0" i="0" dirty="0">
                          <a:solidFill>
                            <a:schemeClr val="tx1"/>
                          </a:solidFill>
                          <a:effectLst/>
                          <a:latin typeface="Arial" panose="020B0604020202020204" pitchFamily="34" charset="0"/>
                          <a:ea typeface="ＭＳ 明朝"/>
                          <a:cs typeface="Arial" panose="020B0604020202020204" pitchFamily="34" charset="0"/>
                        </a:rPr>
                        <a:t>C</a:t>
                      </a:r>
                    </a:p>
                  </a:txBody>
                  <a:tcPr marL="68580" marR="68580" marT="0" marB="0"/>
                </a:tc>
                <a:tc>
                  <a:txBody>
                    <a:bodyPr/>
                    <a:lstStyle/>
                    <a:p>
                      <a:pPr algn="l">
                        <a:spcAft>
                          <a:spcPts val="0"/>
                        </a:spcAft>
                      </a:pPr>
                      <a:r>
                        <a:rPr lang="it-IT" sz="2000" b="0" i="0" dirty="0">
                          <a:solidFill>
                            <a:schemeClr val="tx1"/>
                          </a:solidFill>
                          <a:effectLst/>
                          <a:latin typeface="Arial" panose="020B0604020202020204" pitchFamily="34" charset="0"/>
                          <a:ea typeface="ＭＳ 明朝"/>
                          <a:cs typeface="Arial" panose="020B0604020202020204" pitchFamily="34" charset="0"/>
                        </a:rPr>
                        <a:t>Q2/Q3/D Magnets</a:t>
                      </a:r>
                    </a:p>
                  </a:txBody>
                  <a:tcPr marL="68580" marR="68580" marT="0" marB="0"/>
                </a:tc>
                <a:tc>
                  <a:txBody>
                    <a:bodyPr/>
                    <a:lstStyle/>
                    <a:p>
                      <a:pPr algn="ctr">
                        <a:spcAft>
                          <a:spcPts val="0"/>
                        </a:spcAft>
                      </a:pPr>
                      <a:r>
                        <a:rPr lang="it-IT" sz="2000" b="0" i="0" dirty="0">
                          <a:solidFill>
                            <a:schemeClr val="tx1"/>
                          </a:solidFill>
                          <a:effectLst/>
                          <a:latin typeface="Arial" panose="020B0604020202020204" pitchFamily="34" charset="0"/>
                          <a:ea typeface="ＭＳ 明朝"/>
                          <a:cs typeface="Arial" panose="020B0604020202020204" pitchFamily="34" charset="0"/>
                        </a:rPr>
                        <a:t>10/12/2016</a:t>
                      </a:r>
                    </a:p>
                  </a:txBody>
                  <a:tcPr marL="68580" marR="68580" marT="0" marB="0"/>
                </a:tc>
                <a:extLst>
                  <a:ext uri="{0D108BD9-81ED-4DB2-BD59-A6C34878D82A}">
                    <a16:rowId xmlns:a16="http://schemas.microsoft.com/office/drawing/2014/main" xmlns="" val="3605115880"/>
                  </a:ext>
                </a:extLst>
              </a:tr>
            </a:tbl>
          </a:graphicData>
        </a:graphic>
      </p:graphicFrame>
      <p:sp>
        <p:nvSpPr>
          <p:cNvPr id="4" name="TextBox 3"/>
          <p:cNvSpPr txBox="1"/>
          <p:nvPr/>
        </p:nvSpPr>
        <p:spPr>
          <a:xfrm>
            <a:off x="1899138" y="6168328"/>
            <a:ext cx="707918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 Not really 12 GeV Equipment transitioning, but closely related to the 12 GeV design for </a:t>
            </a:r>
            <a:r>
              <a:rPr lang="en-US" sz="1200" dirty="0" err="1">
                <a:latin typeface="Arial" panose="020B0604020202020204" pitchFamily="34" charset="0"/>
                <a:cs typeface="Arial" panose="020B0604020202020204" pitchFamily="34" charset="0"/>
              </a:rPr>
              <a:t>GlueX</a:t>
            </a:r>
            <a:r>
              <a:rPr lang="en-US" sz="1200" dirty="0">
                <a:latin typeface="Arial" panose="020B0604020202020204" pitchFamily="34" charset="0"/>
                <a:cs typeface="Arial" panose="020B0604020202020204" pitchFamily="34" charset="0"/>
              </a:rPr>
              <a:t>/hall D</a:t>
            </a:r>
          </a:p>
        </p:txBody>
      </p:sp>
      <p:sp>
        <p:nvSpPr>
          <p:cNvPr id="6" name="Slide Number Placeholder 2"/>
          <p:cNvSpPr txBox="1">
            <a:spLocks/>
          </p:cNvSpPr>
          <p:nvPr/>
        </p:nvSpPr>
        <p:spPr>
          <a:xfrm>
            <a:off x="6114732" y="6465423"/>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latin typeface="Arial" panose="020B0604020202020204" pitchFamily="34" charset="0"/>
                <a:cs typeface="Arial" panose="020B0604020202020204" pitchFamily="34" charset="0"/>
              </a: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58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p:cNvSpPr>
          <p:nvPr/>
        </p:nvSpPr>
        <p:spPr>
          <a:xfrm>
            <a:off x="6114732" y="6465423"/>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0" y="0"/>
            <a:ext cx="9144000" cy="728133"/>
          </a:xfrm>
          <a:prstGeom prst="rect">
            <a:avLst/>
          </a:prstGeom>
        </p:spPr>
        <p:txBody>
          <a:bodyPr>
            <a:normAutofit fontScale="97500"/>
          </a:bodyPr>
          <a:lstStyle>
            <a:lvl1pPr algn="ctr" defTabSz="457200" rtl="0" eaLnBrk="1" latinLnBrk="0" hangingPunct="1">
              <a:spcBef>
                <a:spcPct val="0"/>
              </a:spcBef>
              <a:buNone/>
              <a:defRPr sz="4200" kern="1200">
                <a:solidFill>
                  <a:schemeClr val="tx1"/>
                </a:solidFill>
                <a:latin typeface="Minion Pro"/>
                <a:ea typeface="+mj-ea"/>
                <a:cs typeface="+mj-cs"/>
              </a:defRPr>
            </a:lvl1pPr>
          </a:lstStyle>
          <a:p>
            <a:r>
              <a:rPr lang="en-US">
                <a:latin typeface="Arial" panose="020B0604020202020204" pitchFamily="34" charset="0"/>
                <a:cs typeface="Arial" panose="020B0604020202020204" pitchFamily="34" charset="0"/>
              </a:rPr>
              <a:t>Experiment Readiness Reviews</a:t>
            </a:r>
            <a:endParaRPr lang="en-US"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2119626"/>
              </p:ext>
            </p:extLst>
          </p:nvPr>
        </p:nvGraphicFramePr>
        <p:xfrm>
          <a:off x="200966" y="829733"/>
          <a:ext cx="8762164" cy="5110481"/>
        </p:xfrm>
        <a:graphic>
          <a:graphicData uri="http://schemas.openxmlformats.org/drawingml/2006/table">
            <a:tbl>
              <a:tblPr firstRow="1" bandRow="1">
                <a:tableStyleId>{5C22544A-7EE6-4342-B048-85BDC9FD1C3A}</a:tableStyleId>
              </a:tblPr>
              <a:tblGrid>
                <a:gridCol w="2632669">
                  <a:extLst>
                    <a:ext uri="{9D8B030D-6E8A-4147-A177-3AD203B41FA5}">
                      <a16:colId xmlns:a16="http://schemas.microsoft.com/office/drawing/2014/main" xmlns="" val="20000"/>
                    </a:ext>
                  </a:extLst>
                </a:gridCol>
                <a:gridCol w="4411227">
                  <a:extLst>
                    <a:ext uri="{9D8B030D-6E8A-4147-A177-3AD203B41FA5}">
                      <a16:colId xmlns:a16="http://schemas.microsoft.com/office/drawing/2014/main" xmlns="" val="20001"/>
                    </a:ext>
                  </a:extLst>
                </a:gridCol>
                <a:gridCol w="1718268">
                  <a:extLst>
                    <a:ext uri="{9D8B030D-6E8A-4147-A177-3AD203B41FA5}">
                      <a16:colId xmlns:a16="http://schemas.microsoft.com/office/drawing/2014/main" xmlns="" val="20002"/>
                    </a:ext>
                  </a:extLst>
                </a:gridCol>
              </a:tblGrid>
              <a:tr h="477308">
                <a:tc>
                  <a:txBody>
                    <a:bodyPr/>
                    <a:lstStyle/>
                    <a:p>
                      <a:pPr algn="ctr"/>
                      <a:r>
                        <a:rPr lang="en-US" sz="1800" b="0" i="0" dirty="0">
                          <a:latin typeface="Arial" panose="020B0604020202020204" pitchFamily="34" charset="0"/>
                          <a:cs typeface="Arial" panose="020B0604020202020204" pitchFamily="34" charset="0"/>
                        </a:rPr>
                        <a:t>Experimental</a:t>
                      </a:r>
                      <a:r>
                        <a:rPr lang="en-US" sz="1800" b="0" i="0" baseline="0" dirty="0">
                          <a:latin typeface="Arial" panose="020B0604020202020204" pitchFamily="34" charset="0"/>
                          <a:cs typeface="Arial" panose="020B0604020202020204" pitchFamily="34" charset="0"/>
                        </a:rPr>
                        <a:t> Hall</a:t>
                      </a:r>
                      <a:endParaRPr lang="en-US" sz="1800" b="0" i="0" dirty="0">
                        <a:latin typeface="Arial" panose="020B0604020202020204" pitchFamily="34" charset="0"/>
                        <a:cs typeface="Arial" panose="020B0604020202020204" pitchFamily="34" charset="0"/>
                      </a:endParaRPr>
                    </a:p>
                  </a:txBody>
                  <a:tcPr/>
                </a:tc>
                <a:tc>
                  <a:txBody>
                    <a:bodyPr/>
                    <a:lstStyle/>
                    <a:p>
                      <a:pPr algn="ctr"/>
                      <a:r>
                        <a:rPr lang="en-US" sz="1800" b="0" i="0" dirty="0">
                          <a:latin typeface="Arial" panose="020B0604020202020204" pitchFamily="34" charset="0"/>
                          <a:cs typeface="Arial" panose="020B0604020202020204" pitchFamily="34" charset="0"/>
                        </a:rPr>
                        <a:t>Experiment</a:t>
                      </a:r>
                    </a:p>
                  </a:txBody>
                  <a:tcPr/>
                </a:tc>
                <a:tc>
                  <a:txBody>
                    <a:bodyPr/>
                    <a:lstStyle/>
                    <a:p>
                      <a:pPr algn="ctr"/>
                      <a:r>
                        <a:rPr lang="en-US" sz="1800" b="0" i="0" dirty="0">
                          <a:latin typeface="Arial" panose="020B0604020202020204" pitchFamily="34" charset="0"/>
                          <a:cs typeface="Arial" panose="020B0604020202020204" pitchFamily="34" charset="0"/>
                        </a:rPr>
                        <a:t>Date</a:t>
                      </a:r>
                    </a:p>
                  </a:txBody>
                  <a:tcPr/>
                </a:tc>
                <a:extLst>
                  <a:ext uri="{0D108BD9-81ED-4DB2-BD59-A6C34878D82A}">
                    <a16:rowId xmlns:a16="http://schemas.microsoft.com/office/drawing/2014/main" xmlns="" val="10000"/>
                  </a:ext>
                </a:extLst>
              </a:tr>
              <a:tr h="301626">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A</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a:effectLst/>
                          <a:latin typeface="Arial" panose="020B0604020202020204" pitchFamily="34" charset="0"/>
                          <a:ea typeface="ＭＳ ゴシック"/>
                          <a:cs typeface="Arial" panose="020B0604020202020204" pitchFamily="34" charset="0"/>
                        </a:rPr>
                        <a:t>Hall</a:t>
                      </a:r>
                      <a:r>
                        <a:rPr lang="en-US" sz="1800" b="0" i="0" baseline="0" dirty="0">
                          <a:effectLst/>
                          <a:latin typeface="Arial" panose="020B0604020202020204" pitchFamily="34" charset="0"/>
                          <a:ea typeface="ＭＳ ゴシック"/>
                          <a:cs typeface="Arial" panose="020B0604020202020204" pitchFamily="34" charset="0"/>
                        </a:rPr>
                        <a:t> A restart</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12/9/2013</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254000">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B</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a:effectLst/>
                          <a:latin typeface="Arial" panose="020B0604020202020204" pitchFamily="34" charset="0"/>
                          <a:ea typeface="ＭＳ 明朝"/>
                          <a:cs typeface="Arial" panose="020B0604020202020204" pitchFamily="34" charset="0"/>
                        </a:rPr>
                        <a:t>HPS</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7/10/2014</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254000">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A</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a:effectLst/>
                          <a:latin typeface="Arial" panose="020B0604020202020204" pitchFamily="34" charset="0"/>
                          <a:ea typeface="ＭＳ 明朝"/>
                          <a:cs typeface="Arial" panose="020B0604020202020204" pitchFamily="34" charset="0"/>
                        </a:rPr>
                        <a:t>DVCS/</a:t>
                      </a:r>
                      <a:r>
                        <a:rPr lang="en-US" sz="1800" b="0" i="0" dirty="0" err="1">
                          <a:effectLst/>
                          <a:latin typeface="Arial" panose="020B0604020202020204" pitchFamily="34" charset="0"/>
                          <a:ea typeface="ＭＳ 明朝"/>
                          <a:cs typeface="Arial" panose="020B0604020202020204" pitchFamily="34" charset="0"/>
                        </a:rPr>
                        <a:t>G</a:t>
                      </a:r>
                      <a:r>
                        <a:rPr lang="en-US" sz="1800" b="0" i="0" baseline="-25000" dirty="0" err="1">
                          <a:effectLst/>
                          <a:latin typeface="Arial" panose="020B0604020202020204" pitchFamily="34" charset="0"/>
                          <a:ea typeface="ＭＳ 明朝"/>
                          <a:cs typeface="Arial" panose="020B0604020202020204" pitchFamily="34" charset="0"/>
                        </a:rPr>
                        <a:t>M</a:t>
                      </a:r>
                      <a:r>
                        <a:rPr lang="en-US" sz="1800" b="0" i="0" baseline="30000" dirty="0" err="1">
                          <a:effectLst/>
                          <a:latin typeface="Arial" panose="020B0604020202020204" pitchFamily="34" charset="0"/>
                          <a:ea typeface="ＭＳ 明朝"/>
                          <a:cs typeface="Arial" panose="020B0604020202020204" pitchFamily="34" charset="0"/>
                        </a:rPr>
                        <a:t>p</a:t>
                      </a:r>
                      <a:endParaRPr lang="it-IT" sz="1800" b="0" i="0" baseline="3000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9/18/2014</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304800">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Accelerator</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a:effectLst/>
                          <a:latin typeface="Arial" panose="020B0604020202020204" pitchFamily="34" charset="0"/>
                          <a:ea typeface="ＭＳ 明朝"/>
                          <a:cs typeface="Arial" panose="020B0604020202020204" pitchFamily="34" charset="0"/>
                        </a:rPr>
                        <a:t>Bubble Chamber Experiment</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8/18/2015</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304800">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A</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a:effectLst/>
                          <a:latin typeface="Arial" panose="020B0604020202020204" pitchFamily="34" charset="0"/>
                          <a:ea typeface="ＭＳ 明朝"/>
                          <a:cs typeface="Arial" panose="020B0604020202020204" pitchFamily="34" charset="0"/>
                        </a:rPr>
                        <a:t>Tritium Target Review</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9/15/2015</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477308">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B</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err="1">
                          <a:effectLst/>
                          <a:latin typeface="Arial" panose="020B0604020202020204" pitchFamily="34" charset="0"/>
                          <a:ea typeface="ＭＳ 明朝"/>
                          <a:cs typeface="Arial" panose="020B0604020202020204" pitchFamily="34" charset="0"/>
                        </a:rPr>
                        <a:t>PRad</a:t>
                      </a:r>
                      <a:r>
                        <a:rPr lang="en-US" sz="1800" b="0" i="0" dirty="0">
                          <a:effectLst/>
                          <a:latin typeface="Arial" panose="020B0604020202020204" pitchFamily="34" charset="0"/>
                          <a:ea typeface="ＭＳ 明朝"/>
                          <a:cs typeface="Arial" panose="020B0604020202020204" pitchFamily="34" charset="0"/>
                        </a:rPr>
                        <a:t> Experiment</a:t>
                      </a:r>
                      <a:endParaRPr lang="it-IT" sz="1800" b="0" i="0" dirty="0">
                        <a:effectLst/>
                        <a:latin typeface="Arial" panose="020B0604020202020204" pitchFamily="34" charset="0"/>
                        <a:ea typeface="ＭＳ 明朝"/>
                        <a:cs typeface="Arial" panose="020B0604020202020204" pitchFamily="34" charset="0"/>
                      </a:endParaRPr>
                    </a:p>
                    <a:p>
                      <a:pPr>
                        <a:spcAft>
                          <a:spcPts val="0"/>
                        </a:spcAft>
                      </a:pPr>
                      <a:r>
                        <a:rPr lang="en-US" sz="1800" b="0" i="0" dirty="0" err="1">
                          <a:effectLst/>
                          <a:latin typeface="Arial" panose="020B0604020202020204" pitchFamily="34" charset="0"/>
                          <a:ea typeface="ＭＳ 明朝"/>
                          <a:cs typeface="Arial" panose="020B0604020202020204" pitchFamily="34" charset="0"/>
                        </a:rPr>
                        <a:t>PRad</a:t>
                      </a:r>
                      <a:r>
                        <a:rPr lang="en-US" sz="1800" b="0" i="0" baseline="0" dirty="0">
                          <a:effectLst/>
                          <a:latin typeface="Arial" panose="020B0604020202020204" pitchFamily="34" charset="0"/>
                          <a:ea typeface="ＭＳ 明朝"/>
                          <a:cs typeface="Arial" panose="020B0604020202020204" pitchFamily="34" charset="0"/>
                        </a:rPr>
                        <a:t> Experiment 2</a:t>
                      </a:r>
                      <a:r>
                        <a:rPr lang="en-US" sz="1800" b="0" i="0" baseline="30000" dirty="0">
                          <a:effectLst/>
                          <a:latin typeface="Arial" panose="020B0604020202020204" pitchFamily="34" charset="0"/>
                          <a:ea typeface="ＭＳ 明朝"/>
                          <a:cs typeface="Arial" panose="020B0604020202020204" pitchFamily="34" charset="0"/>
                        </a:rPr>
                        <a:t>nd</a:t>
                      </a:r>
                      <a:r>
                        <a:rPr lang="en-US" sz="1800" b="0" i="0" baseline="0" dirty="0">
                          <a:effectLst/>
                          <a:latin typeface="Arial" panose="020B0604020202020204" pitchFamily="34" charset="0"/>
                          <a:ea typeface="ＭＳ 明朝"/>
                          <a:cs typeface="Arial" panose="020B0604020202020204" pitchFamily="34" charset="0"/>
                        </a:rPr>
                        <a:t> Review</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11/12/2015*</a:t>
                      </a:r>
                      <a:endParaRPr lang="it-IT" sz="1800" b="0" i="0" dirty="0">
                        <a:effectLst/>
                        <a:latin typeface="Arial" panose="020B0604020202020204" pitchFamily="34" charset="0"/>
                        <a:ea typeface="ＭＳ 明朝"/>
                        <a:cs typeface="Arial" panose="020B0604020202020204" pitchFamily="34" charset="0"/>
                      </a:endParaRPr>
                    </a:p>
                    <a:p>
                      <a:pPr algn="ctr">
                        <a:spcAft>
                          <a:spcPts val="0"/>
                        </a:spcAft>
                      </a:pPr>
                      <a:r>
                        <a:rPr lang="en-US" sz="1800" b="0" i="0" dirty="0">
                          <a:effectLst/>
                          <a:latin typeface="Arial" panose="020B0604020202020204" pitchFamily="34" charset="0"/>
                          <a:ea typeface="ＭＳ 明朝"/>
                          <a:cs typeface="Arial" panose="020B0604020202020204" pitchFamily="34" charset="0"/>
                        </a:rPr>
                        <a:t>3/25/2016</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308187">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LERF</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err="1">
                          <a:effectLst/>
                          <a:latin typeface="Arial" panose="020B0604020202020204" pitchFamily="34" charset="0"/>
                          <a:ea typeface="ＭＳ 明朝"/>
                          <a:cs typeface="Arial" panose="020B0604020202020204" pitchFamily="34" charset="0"/>
                        </a:rPr>
                        <a:t>DarkLight</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12/7/2015</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321733">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A</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a:effectLst/>
                          <a:latin typeface="Arial" panose="020B0604020202020204" pitchFamily="34" charset="0"/>
                          <a:ea typeface="ＭＳ 明朝"/>
                          <a:cs typeface="Arial" panose="020B0604020202020204" pitchFamily="34" charset="0"/>
                        </a:rPr>
                        <a:t>Series of (4) Tritium Experiments</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3/16/2016</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8"/>
                  </a:ext>
                </a:extLst>
              </a:tr>
              <a:tr h="270933">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A</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a:effectLst/>
                          <a:latin typeface="Arial" panose="020B0604020202020204" pitchFamily="34" charset="0"/>
                          <a:ea typeface="ＭＳ 明朝"/>
                          <a:cs typeface="Arial" panose="020B0604020202020204" pitchFamily="34" charset="0"/>
                        </a:rPr>
                        <a:t>APEX</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4/7/2016</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09"/>
                  </a:ext>
                </a:extLst>
              </a:tr>
              <a:tr h="237067">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A</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a:effectLst/>
                          <a:latin typeface="Arial" panose="020B0604020202020204" pitchFamily="34" charset="0"/>
                          <a:ea typeface="ＭＳ 明朝"/>
                          <a:cs typeface="Arial" panose="020B0604020202020204" pitchFamily="34" charset="0"/>
                        </a:rPr>
                        <a:t>PREX-CREX</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6/1-2/2016*</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10"/>
                  </a:ext>
                </a:extLst>
              </a:tr>
              <a:tr h="348827">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B</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a:effectLst/>
                          <a:latin typeface="Arial" panose="020B0604020202020204" pitchFamily="34" charset="0"/>
                          <a:ea typeface="ＭＳ 明朝"/>
                          <a:cs typeface="Arial" panose="020B0604020202020204" pitchFamily="34" charset="0"/>
                        </a:rPr>
                        <a:t>CLAS12 Ancillary Equipment</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6/13-14/2016</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11"/>
                  </a:ext>
                </a:extLst>
              </a:tr>
              <a:tr h="270933">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D</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dirty="0" err="1">
                          <a:effectLst/>
                          <a:latin typeface="Arial" panose="020B0604020202020204" pitchFamily="34" charset="0"/>
                          <a:ea typeface="ＭＳ 明朝"/>
                          <a:cs typeface="Arial" panose="020B0604020202020204" pitchFamily="34" charset="0"/>
                        </a:rPr>
                        <a:t>Primakoff</a:t>
                      </a:r>
                      <a:r>
                        <a:rPr lang="en-US" sz="1800" b="0" i="0" baseline="0" dirty="0">
                          <a:effectLst/>
                          <a:latin typeface="Arial" panose="020B0604020202020204" pitchFamily="34" charset="0"/>
                          <a:ea typeface="ＭＳ 明朝"/>
                          <a:cs typeface="Arial" panose="020B0604020202020204" pitchFamily="34" charset="0"/>
                        </a:rPr>
                        <a:t> Experiment</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7/20/2016*</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12"/>
                  </a:ext>
                </a:extLst>
              </a:tr>
              <a:tr h="270934">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A</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b="0" i="0" baseline="30000" dirty="0">
                          <a:effectLst/>
                          <a:latin typeface="Arial" panose="020B0604020202020204" pitchFamily="34" charset="0"/>
                          <a:ea typeface="ＭＳ 明朝"/>
                          <a:cs typeface="Arial" panose="020B0604020202020204" pitchFamily="34" charset="0"/>
                        </a:rPr>
                        <a:t>40</a:t>
                      </a:r>
                      <a:r>
                        <a:rPr lang="en-US" sz="1800" b="0" i="0" dirty="0">
                          <a:effectLst/>
                          <a:latin typeface="Arial" panose="020B0604020202020204" pitchFamily="34" charset="0"/>
                          <a:ea typeface="ＭＳ 明朝"/>
                          <a:cs typeface="Arial" panose="020B0604020202020204" pitchFamily="34" charset="0"/>
                        </a:rPr>
                        <a:t>Ar Spectral Function</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7/21/2016</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13"/>
                  </a:ext>
                </a:extLst>
              </a:tr>
              <a:tr h="238654">
                <a:tc>
                  <a:txBody>
                    <a:bodyPr/>
                    <a:lstStyle/>
                    <a:p>
                      <a:pPr algn="ctr">
                        <a:spcAft>
                          <a:spcPts val="0"/>
                        </a:spcAft>
                      </a:pPr>
                      <a:r>
                        <a:rPr lang="en-US" sz="1800" b="0" i="0" dirty="0">
                          <a:effectLst/>
                          <a:latin typeface="Arial" panose="020B0604020202020204" pitchFamily="34" charset="0"/>
                          <a:ea typeface="ＭＳ ゴシック"/>
                          <a:cs typeface="Arial" panose="020B0604020202020204" pitchFamily="34" charset="0"/>
                        </a:rPr>
                        <a:t>C</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1800" kern="1200" dirty="0">
                          <a:solidFill>
                            <a:schemeClr val="dk1"/>
                          </a:solidFill>
                          <a:effectLst/>
                          <a:latin typeface="Arial" panose="020B0604020202020204" pitchFamily="34" charset="0"/>
                          <a:ea typeface="+mn-ea"/>
                          <a:cs typeface="Arial" panose="020B0604020202020204" pitchFamily="34" charset="0"/>
                        </a:rPr>
                        <a:t>Series of</a:t>
                      </a:r>
                      <a:r>
                        <a:rPr lang="en-US" sz="1800" kern="1200" baseline="0" dirty="0">
                          <a:solidFill>
                            <a:schemeClr val="dk1"/>
                          </a:solidFill>
                          <a:effectLst/>
                          <a:latin typeface="Arial" panose="020B0604020202020204" pitchFamily="34" charset="0"/>
                          <a:ea typeface="+mn-ea"/>
                          <a:cs typeface="Arial" panose="020B0604020202020204" pitchFamily="34" charset="0"/>
                        </a:rPr>
                        <a:t> (7) Initial Experiments</a:t>
                      </a:r>
                      <a:endParaRPr lang="it-IT" sz="1200" b="0" i="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lgn="ctr">
                        <a:spcAft>
                          <a:spcPts val="0"/>
                        </a:spcAft>
                      </a:pPr>
                      <a:r>
                        <a:rPr lang="en-US" sz="1800" b="0" i="0" dirty="0">
                          <a:effectLst/>
                          <a:latin typeface="Arial" panose="020B0604020202020204" pitchFamily="34" charset="0"/>
                          <a:ea typeface="ＭＳ 明朝"/>
                          <a:cs typeface="Arial" panose="020B0604020202020204" pitchFamily="34" charset="0"/>
                        </a:rPr>
                        <a:t>8/24-25/2016</a:t>
                      </a:r>
                      <a:endParaRPr lang="it-IT" sz="1800" b="0" i="0" dirty="0">
                        <a:effectLst/>
                        <a:latin typeface="Arial" panose="020B0604020202020204" pitchFamily="34" charset="0"/>
                        <a:ea typeface="ＭＳ 明朝"/>
                        <a:cs typeface="Arial" panose="020B0604020202020204" pitchFamily="34" charset="0"/>
                      </a:endParaRPr>
                    </a:p>
                  </a:txBody>
                  <a:tcPr marL="68580" marR="68580" marT="0" marB="0"/>
                </a:tc>
                <a:extLst>
                  <a:ext uri="{0D108BD9-81ED-4DB2-BD59-A6C34878D82A}">
                    <a16:rowId xmlns:a16="http://schemas.microsoft.com/office/drawing/2014/main" xmlns="" val="10014"/>
                  </a:ext>
                </a:extLst>
              </a:tr>
              <a:tr h="238654">
                <a:tc>
                  <a:txBody>
                    <a:bodyPr/>
                    <a:lstStyle/>
                    <a:p>
                      <a:pPr algn="ctr">
                        <a:spcAft>
                          <a:spcPts val="0"/>
                        </a:spcAft>
                      </a:pPr>
                      <a:r>
                        <a:rPr lang="it-IT" sz="1800" b="0" i="0" dirty="0">
                          <a:effectLst/>
                          <a:latin typeface="Arial" panose="020B0604020202020204" pitchFamily="34" charset="0"/>
                          <a:ea typeface="ＭＳ 明朝"/>
                          <a:cs typeface="Arial" panose="020B0604020202020204" pitchFamily="34" charset="0"/>
                        </a:rPr>
                        <a:t>B</a:t>
                      </a:r>
                    </a:p>
                  </a:txBody>
                  <a:tcPr marL="68580" marR="68580" marT="0" marB="0"/>
                </a:tc>
                <a:tc>
                  <a:txBody>
                    <a:bodyPr/>
                    <a:lstStyle/>
                    <a:p>
                      <a:pPr>
                        <a:spcAft>
                          <a:spcPts val="0"/>
                        </a:spcAft>
                      </a:pPr>
                      <a:r>
                        <a:rPr lang="it-IT" sz="1800" b="0" i="0" dirty="0">
                          <a:effectLst/>
                          <a:latin typeface="Arial" panose="020B0604020202020204" pitchFamily="34" charset="0"/>
                          <a:ea typeface="ＭＳ 明朝"/>
                          <a:cs typeface="Arial" panose="020B0604020202020204" pitchFamily="34" charset="0"/>
                        </a:rPr>
                        <a:t>Pre-ops and first commissioning exp.</a:t>
                      </a:r>
                    </a:p>
                  </a:txBody>
                  <a:tcPr marL="68580" marR="68580" marT="0" marB="0"/>
                </a:tc>
                <a:tc>
                  <a:txBody>
                    <a:bodyPr/>
                    <a:lstStyle/>
                    <a:p>
                      <a:pPr algn="ctr">
                        <a:spcAft>
                          <a:spcPts val="0"/>
                        </a:spcAft>
                      </a:pPr>
                      <a:r>
                        <a:rPr lang="it-IT" sz="1800" b="0" i="0" dirty="0">
                          <a:effectLst/>
                          <a:latin typeface="Arial" panose="020B0604020202020204" pitchFamily="34" charset="0"/>
                          <a:ea typeface="ＭＳ 明朝"/>
                          <a:cs typeface="Arial" panose="020B0604020202020204" pitchFamily="34" charset="0"/>
                        </a:rPr>
                        <a:t>12/6-7/2016</a:t>
                      </a:r>
                    </a:p>
                  </a:txBody>
                  <a:tcPr marL="68580" marR="68580" marT="0" marB="0"/>
                </a:tc>
                <a:extLst>
                  <a:ext uri="{0D108BD9-81ED-4DB2-BD59-A6C34878D82A}">
                    <a16:rowId xmlns:a16="http://schemas.microsoft.com/office/drawing/2014/main" xmlns="" val="872647358"/>
                  </a:ext>
                </a:extLst>
              </a:tr>
            </a:tbl>
          </a:graphicData>
        </a:graphic>
      </p:graphicFrame>
      <p:sp>
        <p:nvSpPr>
          <p:cNvPr id="6" name="TextBox 5"/>
          <p:cNvSpPr txBox="1"/>
          <p:nvPr/>
        </p:nvSpPr>
        <p:spPr>
          <a:xfrm>
            <a:off x="5516545" y="6191402"/>
            <a:ext cx="352692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 Did not pass the Experiment Readiness Review</a:t>
            </a:r>
          </a:p>
        </p:txBody>
      </p:sp>
      <p:sp>
        <p:nvSpPr>
          <p:cNvPr id="7" name="TextBox 6"/>
          <p:cNvSpPr txBox="1"/>
          <p:nvPr/>
        </p:nvSpPr>
        <p:spPr>
          <a:xfrm>
            <a:off x="209512" y="5940214"/>
            <a:ext cx="872546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successful accelerator readiness review phase 4 (B &amp; C) on January 9 + 10, 2017</a:t>
            </a:r>
          </a:p>
        </p:txBody>
      </p:sp>
    </p:spTree>
    <p:extLst>
      <p:ext uri="{BB962C8B-B14F-4D97-AF65-F5344CB8AC3E}">
        <p14:creationId xmlns:p14="http://schemas.microsoft.com/office/powerpoint/2010/main" val="399639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 y="823913"/>
            <a:ext cx="9048750" cy="5632311"/>
          </a:xfrm>
          <a:prstGeom prst="rect">
            <a:avLst/>
          </a:prstGeom>
          <a:noFill/>
        </p:spPr>
        <p:txBody>
          <a:bodyPr wrap="square">
            <a:spAutoFit/>
          </a:bodyPr>
          <a:lstStyle/>
          <a:p>
            <a:pPr defTabSz="456406">
              <a:defRPr/>
            </a:pPr>
            <a:r>
              <a:rPr lang="en-US" dirty="0">
                <a:latin typeface="Arial" panose="020B0604020202020204" pitchFamily="34" charset="0"/>
                <a:cs typeface="Arial" panose="020B0604020202020204" pitchFamily="34" charset="0"/>
              </a:rPr>
              <a:t>• Hall A DVCS Calorimeter (</a:t>
            </a:r>
            <a:r>
              <a:rPr lang="en-US" dirty="0">
                <a:solidFill>
                  <a:srgbClr val="0000FF"/>
                </a:solidFill>
                <a:latin typeface="Arial" panose="020B0604020202020204" pitchFamily="34" charset="0"/>
                <a:cs typeface="Arial" panose="020B0604020202020204" pitchFamily="34" charset="0"/>
              </a:rPr>
              <a:t>France - Orsay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installed/used/de-installed</a:t>
            </a:r>
            <a:endParaRPr lang="en-US" dirty="0">
              <a:latin typeface="Arial" panose="020B0604020202020204" pitchFamily="34" charset="0"/>
              <a:cs typeface="Arial" panose="020B0604020202020204" pitchFamily="34" charset="0"/>
            </a:endParaRPr>
          </a:p>
          <a:p>
            <a:pPr defTabSz="456406">
              <a:defRPr/>
            </a:pPr>
            <a:r>
              <a:rPr lang="en-US" dirty="0">
                <a:latin typeface="Arial" panose="020B0604020202020204" pitchFamily="34" charset="0"/>
                <a:cs typeface="Arial" panose="020B0604020202020204" pitchFamily="34" charset="0"/>
              </a:rPr>
              <a:t>• Hall A SBS – WBS1 </a:t>
            </a:r>
            <a:r>
              <a:rPr lang="en-US" b="1" dirty="0">
                <a:latin typeface="Arial" panose="020B0604020202020204" pitchFamily="34" charset="0"/>
                <a:cs typeface="Arial" panose="020B0604020202020204" pitchFamily="34" charset="0"/>
              </a:rPr>
              <a:t>complete</a:t>
            </a:r>
            <a:r>
              <a:rPr lang="en-US" dirty="0">
                <a:latin typeface="Arial" panose="020B0604020202020204" pitchFamily="34" charset="0"/>
                <a:cs typeface="Arial" panose="020B0604020202020204" pitchFamily="34" charset="0"/>
              </a:rPr>
              <a:t>, WBS2 &amp; 3 </a:t>
            </a:r>
            <a:r>
              <a:rPr lang="en-US" b="1" dirty="0">
                <a:latin typeface="Arial" panose="020B0604020202020204" pitchFamily="34" charset="0"/>
                <a:cs typeface="Arial" panose="020B0604020202020204" pitchFamily="34" charset="0"/>
              </a:rPr>
              <a:t>near-complete</a:t>
            </a:r>
            <a:r>
              <a:rPr lang="en-US" dirty="0">
                <a:latin typeface="Arial" panose="020B0604020202020204" pitchFamily="34" charset="0"/>
                <a:cs typeface="Arial" panose="020B0604020202020204" pitchFamily="34" charset="0"/>
              </a:rPr>
              <a:t> (Capital Equipment (</a:t>
            </a:r>
            <a:r>
              <a:rPr lang="en-US" dirty="0">
                <a:solidFill>
                  <a:srgbClr val="FF0000"/>
                </a:solidFill>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a:t>
            </a:r>
          </a:p>
          <a:p>
            <a:pPr defTabSz="456406">
              <a:defRPr/>
            </a:pPr>
            <a:r>
              <a:rPr lang="en-US" dirty="0">
                <a:latin typeface="Arial" panose="020B0604020202020204" pitchFamily="34" charset="0"/>
                <a:cs typeface="Arial" panose="020B0604020202020204" pitchFamily="34" charset="0"/>
              </a:rPr>
              <a:t>• Hall A SBS GEMs (</a:t>
            </a:r>
            <a:r>
              <a:rPr lang="en-US" dirty="0">
                <a:solidFill>
                  <a:srgbClr val="0000FF"/>
                </a:solidFill>
                <a:latin typeface="Arial" panose="020B0604020202020204" pitchFamily="34" charset="0"/>
                <a:cs typeface="Arial" panose="020B0604020202020204" pitchFamily="34" charset="0"/>
              </a:rPr>
              <a:t>Italy INFN, UK</a:t>
            </a:r>
            <a:r>
              <a:rPr lang="en-US" dirty="0">
                <a:latin typeface="Arial" panose="020B0604020202020204" pitchFamily="34" charset="0"/>
                <a:cs typeface="Arial" panose="020B0604020202020204" pitchFamily="34" charset="0"/>
              </a:rPr>
              <a:t>), Hadron Cal. (CMU+</a:t>
            </a:r>
            <a:r>
              <a:rPr lang="en-US" dirty="0">
                <a:solidFill>
                  <a:srgbClr val="0000FF"/>
                </a:solidFill>
                <a:latin typeface="Arial" panose="020B0604020202020204" pitchFamily="34" charset="0"/>
                <a:cs typeface="Arial" panose="020B0604020202020204" pitchFamily="34" charset="0"/>
              </a:rPr>
              <a:t>INFN</a:t>
            </a:r>
            <a:r>
              <a:rPr lang="en-US" dirty="0">
                <a:latin typeface="Arial" panose="020B0604020202020204" pitchFamily="34" charset="0"/>
                <a:cs typeface="Arial" panose="020B0604020202020204" pitchFamily="34" charset="0"/>
              </a:rPr>
              <a:t>) ongoing (ops)</a:t>
            </a:r>
          </a:p>
          <a:p>
            <a:pPr defTabSz="456406">
              <a:defRPr/>
            </a:pPr>
            <a:r>
              <a:rPr lang="en-US" dirty="0">
                <a:latin typeface="Arial" panose="020B0604020202020204" pitchFamily="34" charset="0"/>
                <a:cs typeface="Arial" panose="020B0604020202020204" pitchFamily="34" charset="0"/>
              </a:rPr>
              <a:t>• Hall A pre-R&amp;D toward PV (MOLLER magnet concept, with MIT) ongoing (ops)</a:t>
            </a:r>
          </a:p>
          <a:p>
            <a:pPr defTabSz="456406">
              <a:defRPr/>
            </a:pPr>
            <a:r>
              <a:rPr lang="en-US" dirty="0">
                <a:latin typeface="Arial" panose="020B0604020202020204" pitchFamily="34" charset="0"/>
                <a:cs typeface="Arial" panose="020B0604020202020204" pitchFamily="34" charset="0"/>
              </a:rPr>
              <a:t>• Hall A SOLID (</a:t>
            </a:r>
            <a:r>
              <a:rPr lang="en-US" dirty="0">
                <a:solidFill>
                  <a:srgbClr val="0000FF"/>
                </a:solidFill>
                <a:latin typeface="Arial" panose="020B0604020202020204" pitchFamily="34" charset="0"/>
                <a:cs typeface="Arial" panose="020B0604020202020204" pitchFamily="34" charset="0"/>
              </a:rPr>
              <a:t>China</a:t>
            </a:r>
            <a:r>
              <a:rPr lang="en-US" dirty="0">
                <a:latin typeface="Arial" panose="020B0604020202020204" pitchFamily="34" charset="0"/>
                <a:cs typeface="Arial" panose="020B0604020202020204" pitchFamily="34" charset="0"/>
              </a:rPr>
              <a:t>, Temple, Duke, ANL, …) ongoing (magnet - </a:t>
            </a:r>
            <a:r>
              <a:rPr lang="en-US" dirty="0">
                <a:solidFill>
                  <a:srgbClr val="FF0000"/>
                </a:solidFill>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a:t>
            </a:r>
          </a:p>
          <a:p>
            <a:pPr defTabSz="456406">
              <a:defRPr/>
            </a:pPr>
            <a:r>
              <a:rPr lang="en-US" dirty="0">
                <a:latin typeface="Arial" panose="020B0604020202020204" pitchFamily="34" charset="0"/>
                <a:cs typeface="Arial" panose="020B0604020202020204" pitchFamily="34" charset="0"/>
              </a:rPr>
              <a:t>• Hall A APEX septum magnet (</a:t>
            </a:r>
            <a:r>
              <a:rPr lang="en-US" dirty="0">
                <a:solidFill>
                  <a:srgbClr val="0000FF"/>
                </a:solidFill>
                <a:latin typeface="Arial" panose="020B0604020202020204" pitchFamily="34" charset="0"/>
                <a:cs typeface="Arial" panose="020B0604020202020204" pitchFamily="34" charset="0"/>
              </a:rPr>
              <a:t>Canada</a:t>
            </a:r>
            <a:r>
              <a:rPr lang="en-US" dirty="0">
                <a:latin typeface="Arial" panose="020B0604020202020204" pitchFamily="34" charset="0"/>
                <a:cs typeface="Arial" panose="020B0604020202020204" pitchFamily="34" charset="0"/>
              </a:rPr>
              <a:t>, Stony Brook) </a:t>
            </a:r>
            <a:r>
              <a:rPr lang="en-US" b="1" dirty="0">
                <a:latin typeface="Arial" panose="020B0604020202020204" pitchFamily="34" charset="0"/>
                <a:cs typeface="Arial" panose="020B0604020202020204" pitchFamily="34" charset="0"/>
              </a:rPr>
              <a:t>complete</a:t>
            </a:r>
          </a:p>
          <a:p>
            <a:pPr defTabSz="456406">
              <a:defRPr/>
            </a:pPr>
            <a:r>
              <a:rPr lang="en-US" dirty="0">
                <a:latin typeface="Arial" panose="020B0604020202020204" pitchFamily="34" charset="0"/>
                <a:cs typeface="Arial" panose="020B0604020202020204" pitchFamily="34" charset="0"/>
              </a:rPr>
              <a:t>• Hall B longitudinally polarized target (ODU …, NSF/MRI) ongoing (</a:t>
            </a:r>
            <a:r>
              <a:rPr lang="en-US" dirty="0" err="1">
                <a:latin typeface="Arial" panose="020B0604020202020204" pitchFamily="34" charset="0"/>
                <a:cs typeface="Arial" panose="020B0604020202020204" pitchFamily="34" charset="0"/>
              </a:rPr>
              <a:t>infrastr</a:t>
            </a:r>
            <a:r>
              <a:rPr lang="en-US" dirty="0">
                <a:latin typeface="Arial" panose="020B0604020202020204" pitchFamily="34" charset="0"/>
                <a:cs typeface="Arial" panose="020B0604020202020204" pitchFamily="34" charset="0"/>
              </a:rPr>
              <a:t>. - </a:t>
            </a:r>
            <a:r>
              <a:rPr lang="en-US" dirty="0">
                <a:solidFill>
                  <a:srgbClr val="FF0000"/>
                </a:solidFill>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a:t>
            </a:r>
          </a:p>
          <a:p>
            <a:pPr defTabSz="456406">
              <a:defRPr/>
            </a:pPr>
            <a:r>
              <a:rPr lang="en-US" dirty="0">
                <a:latin typeface="Arial" panose="020B0604020202020204" pitchFamily="34" charset="0"/>
                <a:cs typeface="Arial" panose="020B0604020202020204" pitchFamily="34" charset="0"/>
              </a:rPr>
              <a:t>• Hall B forward tagger (</a:t>
            </a:r>
            <a:r>
              <a:rPr lang="en-US" dirty="0">
                <a:solidFill>
                  <a:srgbClr val="0000FF"/>
                </a:solidFill>
                <a:latin typeface="Arial" panose="020B0604020202020204" pitchFamily="34" charset="0"/>
                <a:cs typeface="Arial" panose="020B0604020202020204" pitchFamily="34" charset="0"/>
              </a:rPr>
              <a:t>Italy INFN </a:t>
            </a:r>
            <a:r>
              <a:rPr lang="en-US" dirty="0">
                <a:latin typeface="Arial" panose="020B0604020202020204" pitchFamily="34" charset="0"/>
                <a:cs typeface="Arial" panose="020B0604020202020204" pitchFamily="34" charset="0"/>
              </a:rPr>
              <a:t>&amp; NSF/MRI) </a:t>
            </a:r>
            <a:r>
              <a:rPr lang="en-US" b="1" dirty="0">
                <a:latin typeface="Arial" panose="020B0604020202020204" pitchFamily="34" charset="0"/>
                <a:cs typeface="Arial" panose="020B0604020202020204" pitchFamily="34" charset="0"/>
              </a:rPr>
              <a:t>complete </a:t>
            </a:r>
          </a:p>
          <a:p>
            <a:pPr defTabSz="456406">
              <a:defRPr/>
            </a:pPr>
            <a:r>
              <a:rPr lang="en-US" dirty="0">
                <a:latin typeface="Arial" panose="020B0604020202020204" pitchFamily="34" charset="0"/>
                <a:cs typeface="Arial" panose="020B0604020202020204" pitchFamily="34" charset="0"/>
              </a:rPr>
              <a:t>• Hall B RICH sector(s) (</a:t>
            </a:r>
            <a:r>
              <a:rPr lang="en-US" dirty="0">
                <a:solidFill>
                  <a:srgbClr val="0000FF"/>
                </a:solidFill>
                <a:latin typeface="Arial" panose="020B0604020202020204" pitchFamily="34" charset="0"/>
                <a:cs typeface="Arial" panose="020B0604020202020204" pitchFamily="34" charset="0"/>
              </a:rPr>
              <a:t>Italy INFN, Chile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near-complete</a:t>
            </a:r>
            <a:r>
              <a:rPr lang="en-US" dirty="0">
                <a:latin typeface="Arial" panose="020B0604020202020204" pitchFamily="34" charset="0"/>
                <a:cs typeface="Arial" panose="020B0604020202020204" pitchFamily="34" charset="0"/>
              </a:rPr>
              <a:t> (PMTs, materials - </a:t>
            </a:r>
            <a:r>
              <a:rPr lang="en-US" dirty="0">
                <a:solidFill>
                  <a:srgbClr val="FF0000"/>
                </a:solidFill>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a:t>
            </a:r>
          </a:p>
          <a:p>
            <a:pPr defTabSz="456406">
              <a:defRPr/>
            </a:pPr>
            <a:r>
              <a:rPr lang="en-US" dirty="0">
                <a:latin typeface="Arial" panose="020B0604020202020204" pitchFamily="34" charset="0"/>
                <a:cs typeface="Arial" panose="020B0604020202020204" pitchFamily="34" charset="0"/>
              </a:rPr>
              <a:t>• Hall B </a:t>
            </a:r>
            <a:r>
              <a:rPr lang="en-US" dirty="0" err="1">
                <a:latin typeface="Arial" panose="020B0604020202020204" pitchFamily="34" charset="0"/>
                <a:cs typeface="Arial" panose="020B0604020202020204" pitchFamily="34" charset="0"/>
              </a:rPr>
              <a:t>MicroMegas</a:t>
            </a:r>
            <a:r>
              <a:rPr lang="en-US" dirty="0">
                <a:latin typeface="Arial" panose="020B0604020202020204" pitchFamily="34" charset="0"/>
                <a:cs typeface="Arial" panose="020B0604020202020204" pitchFamily="34" charset="0"/>
              </a:rPr>
              <a:t> (</a:t>
            </a:r>
            <a:r>
              <a:rPr lang="en-US" dirty="0">
                <a:solidFill>
                  <a:srgbClr val="0000FF"/>
                </a:solidFill>
                <a:latin typeface="Arial" panose="020B0604020202020204" pitchFamily="34" charset="0"/>
                <a:cs typeface="Arial" panose="020B0604020202020204" pitchFamily="34" charset="0"/>
              </a:rPr>
              <a:t>France - </a:t>
            </a:r>
            <a:r>
              <a:rPr lang="en-US" dirty="0" err="1">
                <a:solidFill>
                  <a:srgbClr val="0000FF"/>
                </a:solidFill>
                <a:latin typeface="Arial" panose="020B0604020202020204" pitchFamily="34" charset="0"/>
                <a:cs typeface="Arial" panose="020B0604020202020204" pitchFamily="34" charset="0"/>
              </a:rPr>
              <a:t>Saclay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near-complete</a:t>
            </a:r>
          </a:p>
          <a:p>
            <a:pPr defTabSz="456406">
              <a:defRPr/>
            </a:pPr>
            <a:r>
              <a:rPr lang="en-US" dirty="0">
                <a:latin typeface="Arial" panose="020B0604020202020204" pitchFamily="34" charset="0"/>
                <a:cs typeface="Arial" panose="020B0604020202020204" pitchFamily="34" charset="0"/>
              </a:rPr>
              <a:t>• Hall B Central Neutron Detector (</a:t>
            </a:r>
            <a:r>
              <a:rPr lang="en-US" dirty="0">
                <a:solidFill>
                  <a:srgbClr val="0000FF"/>
                </a:solidFill>
                <a:latin typeface="Arial" panose="020B0604020202020204" pitchFamily="34" charset="0"/>
                <a:cs typeface="Arial" panose="020B0604020202020204" pitchFamily="34" charset="0"/>
              </a:rPr>
              <a:t>France - </a:t>
            </a:r>
            <a:r>
              <a:rPr lang="en-US" dirty="0" err="1">
                <a:solidFill>
                  <a:srgbClr val="0000FF"/>
                </a:solidFill>
                <a:latin typeface="Arial" panose="020B0604020202020204" pitchFamily="34" charset="0"/>
                <a:cs typeface="Arial" panose="020B0604020202020204" pitchFamily="34" charset="0"/>
              </a:rPr>
              <a:t>Orsay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complete</a:t>
            </a:r>
          </a:p>
          <a:p>
            <a:pPr defTabSz="456406">
              <a:defRPr/>
            </a:pPr>
            <a:r>
              <a:rPr lang="en-US" dirty="0">
                <a:latin typeface="Arial" panose="020B0604020202020204" pitchFamily="34" charset="0"/>
                <a:cs typeface="Arial" panose="020B0604020202020204" pitchFamily="34" charset="0"/>
              </a:rPr>
              <a:t>• Hall B Heavy Photon Search (HPS) (DOE HEP, </a:t>
            </a:r>
            <a:r>
              <a:rPr lang="en-US" dirty="0">
                <a:solidFill>
                  <a:srgbClr val="0000FF"/>
                </a:solidFill>
                <a:latin typeface="Arial" panose="020B0604020202020204" pitchFamily="34" charset="0"/>
                <a:cs typeface="Arial" panose="020B0604020202020204" pitchFamily="34" charset="0"/>
              </a:rPr>
              <a:t>France</a:t>
            </a:r>
            <a:r>
              <a:rPr lang="en-US" dirty="0">
                <a:latin typeface="Arial" panose="020B0604020202020204" pitchFamily="34" charset="0"/>
                <a:cs typeface="Arial" panose="020B0604020202020204" pitchFamily="34" charset="0"/>
              </a:rPr>
              <a:t>, </a:t>
            </a:r>
            <a:r>
              <a:rPr lang="en-US" dirty="0">
                <a:solidFill>
                  <a:srgbClr val="0000FF"/>
                </a:solidFill>
                <a:latin typeface="Arial" panose="020B0604020202020204" pitchFamily="34" charset="0"/>
                <a:cs typeface="Arial" panose="020B0604020202020204" pitchFamily="34" charset="0"/>
              </a:rPr>
              <a:t>INFN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complete/in use</a:t>
            </a:r>
          </a:p>
          <a:p>
            <a:pPr defTabSz="456406">
              <a:defRPr/>
            </a:pPr>
            <a:r>
              <a:rPr lang="en-US" dirty="0">
                <a:latin typeface="Arial" panose="020B0604020202020204" pitchFamily="34" charset="0"/>
                <a:cs typeface="Arial" panose="020B0604020202020204" pitchFamily="34" charset="0"/>
              </a:rPr>
              <a:t>• Hall B H Gas Target for Proton Charge Radius (NSF/MRI) </a:t>
            </a:r>
            <a:r>
              <a:rPr lang="en-US" b="1" dirty="0">
                <a:latin typeface="Arial" panose="020B0604020202020204" pitchFamily="34" charset="0"/>
                <a:cs typeface="Arial" panose="020B0604020202020204" pitchFamily="34" charset="0"/>
              </a:rPr>
              <a:t>used/de-installed</a:t>
            </a:r>
          </a:p>
          <a:p>
            <a:pPr defTabSz="456406">
              <a:defRPr/>
            </a:pPr>
            <a:r>
              <a:rPr lang="en-US" dirty="0">
                <a:latin typeface="Arial" panose="020B0604020202020204" pitchFamily="34" charset="0"/>
                <a:cs typeface="Arial" panose="020B0604020202020204" pitchFamily="34" charset="0"/>
              </a:rPr>
              <a:t>• Hall C Kaon Detection System (CUA …, NSF/MRI) </a:t>
            </a:r>
            <a:r>
              <a:rPr lang="en-US" b="1" dirty="0">
                <a:latin typeface="Arial" panose="020B0604020202020204" pitchFamily="34" charset="0"/>
                <a:cs typeface="Arial" panose="020B0604020202020204" pitchFamily="34" charset="0"/>
              </a:rPr>
              <a:t>installed</a:t>
            </a:r>
          </a:p>
          <a:p>
            <a:pPr defTabSz="456406">
              <a:defRPr/>
            </a:pPr>
            <a:r>
              <a:rPr lang="en-US" dirty="0">
                <a:latin typeface="Arial" panose="020B0604020202020204" pitchFamily="34" charset="0"/>
                <a:cs typeface="Arial" panose="020B0604020202020204" pitchFamily="34" charset="0"/>
              </a:rPr>
              <a:t>• Hall B,C Backward nucleon detection system (</a:t>
            </a:r>
            <a:r>
              <a:rPr lang="en-US" dirty="0">
                <a:solidFill>
                  <a:srgbClr val="0000FF"/>
                </a:solidFill>
                <a:latin typeface="Arial" panose="020B0604020202020204" pitchFamily="34" charset="0"/>
                <a:cs typeface="Arial" panose="020B0604020202020204" pitchFamily="34" charset="0"/>
              </a:rPr>
              <a:t>Israel</a:t>
            </a:r>
            <a:r>
              <a:rPr lang="en-US" dirty="0">
                <a:latin typeface="Arial" panose="020B0604020202020204" pitchFamily="34" charset="0"/>
                <a:cs typeface="Arial" panose="020B0604020202020204" pitchFamily="34" charset="0"/>
              </a:rPr>
              <a:t>/ODU/MIT) ongoing</a:t>
            </a:r>
          </a:p>
          <a:p>
            <a:pPr defTabSz="456406">
              <a:defRPr/>
            </a:pPr>
            <a:r>
              <a:rPr lang="en-US" dirty="0">
                <a:latin typeface="Arial" panose="020B0604020202020204" pitchFamily="34" charset="0"/>
                <a:cs typeface="Arial" panose="020B0604020202020204" pitchFamily="34" charset="0"/>
              </a:rPr>
              <a:t>• Hall C Neutral-Particle Spectrometer (CUA …/</a:t>
            </a:r>
            <a:r>
              <a:rPr lang="en-US" dirty="0">
                <a:solidFill>
                  <a:srgbClr val="0000FF"/>
                </a:solidFill>
                <a:latin typeface="Arial" panose="020B0604020202020204" pitchFamily="34" charset="0"/>
                <a:cs typeface="Arial" panose="020B0604020202020204" pitchFamily="34" charset="0"/>
              </a:rPr>
              <a:t>France</a:t>
            </a:r>
            <a:r>
              <a:rPr lang="en-US" dirty="0">
                <a:latin typeface="Arial" panose="020B0604020202020204" pitchFamily="34" charset="0"/>
                <a:cs typeface="Arial" panose="020B0604020202020204" pitchFamily="34" charset="0"/>
              </a:rPr>
              <a:t>/</a:t>
            </a:r>
            <a:r>
              <a:rPr lang="en-US" dirty="0">
                <a:solidFill>
                  <a:srgbClr val="0000FF"/>
                </a:solidFill>
                <a:latin typeface="Arial" panose="020B0604020202020204" pitchFamily="34" charset="0"/>
                <a:cs typeface="Arial" panose="020B0604020202020204" pitchFamily="34" charset="0"/>
              </a:rPr>
              <a:t>UK</a:t>
            </a:r>
            <a:r>
              <a:rPr lang="en-US" dirty="0">
                <a:latin typeface="Arial" panose="020B0604020202020204" pitchFamily="34" charset="0"/>
                <a:cs typeface="Arial" panose="020B0604020202020204" pitchFamily="34" charset="0"/>
              </a:rPr>
              <a:t>/</a:t>
            </a:r>
            <a:r>
              <a:rPr lang="en-US" dirty="0">
                <a:solidFill>
                  <a:srgbClr val="0000FF"/>
                </a:solidFill>
                <a:latin typeface="Arial" panose="020B0604020202020204" pitchFamily="34" charset="0"/>
                <a:cs typeface="Arial" panose="020B0604020202020204" pitchFamily="34" charset="0"/>
              </a:rPr>
              <a:t>Armenia</a:t>
            </a:r>
            <a:r>
              <a:rPr lang="en-US" dirty="0">
                <a:latin typeface="Arial" panose="020B0604020202020204" pitchFamily="34" charset="0"/>
                <a:cs typeface="Arial" panose="020B0604020202020204" pitchFamily="34" charset="0"/>
              </a:rPr>
              <a:t>, NSF/MRI) ongoing</a:t>
            </a:r>
          </a:p>
          <a:p>
            <a:pPr defTabSz="456406">
              <a:defRPr/>
            </a:pPr>
            <a:r>
              <a:rPr lang="en-US" dirty="0">
                <a:latin typeface="Arial" panose="020B0604020202020204" pitchFamily="34" charset="0"/>
                <a:cs typeface="Arial" panose="020B0604020202020204" pitchFamily="34" charset="0"/>
              </a:rPr>
              <a:t>• Hall D DIRC-based PID/Cherenkov system (</a:t>
            </a:r>
            <a:r>
              <a:rPr lang="en-US" dirty="0" err="1">
                <a:latin typeface="Arial" panose="020B0604020202020204" pitchFamily="34" charset="0"/>
                <a:cs typeface="Arial" panose="020B0604020202020204" pitchFamily="34" charset="0"/>
              </a:rPr>
              <a:t>JLab</a:t>
            </a:r>
            <a:r>
              <a:rPr lang="en-US" dirty="0">
                <a:latin typeface="Arial" panose="020B0604020202020204" pitchFamily="34" charset="0"/>
                <a:cs typeface="Arial" panose="020B0604020202020204" pitchFamily="34" charset="0"/>
              </a:rPr>
              <a:t>/IU/MIT) ongoing (</a:t>
            </a:r>
            <a:r>
              <a:rPr lang="en-US" dirty="0">
                <a:solidFill>
                  <a:srgbClr val="FF0000"/>
                </a:solidFill>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a:t>
            </a:r>
          </a:p>
          <a:p>
            <a:pPr defTabSz="456406">
              <a:defRPr/>
            </a:pPr>
            <a:r>
              <a:rPr lang="en-US" dirty="0">
                <a:latin typeface="Arial" panose="020B0604020202020204" pitchFamily="34" charset="0"/>
                <a:cs typeface="Arial" panose="020B0604020202020204" pitchFamily="34" charset="0"/>
              </a:rPr>
              <a:t>• Hall D Discussions with </a:t>
            </a:r>
            <a:r>
              <a:rPr lang="en-US" dirty="0">
                <a:solidFill>
                  <a:srgbClr val="0000FF"/>
                </a:solidFill>
                <a:latin typeface="Arial" panose="020B0604020202020204" pitchFamily="34" charset="0"/>
                <a:cs typeface="Arial" panose="020B0604020202020204" pitchFamily="34" charset="0"/>
              </a:rPr>
              <a:t>China</a:t>
            </a:r>
            <a:r>
              <a:rPr lang="en-US" dirty="0">
                <a:latin typeface="Arial" panose="020B0604020202020204" pitchFamily="34" charset="0"/>
                <a:cs typeface="Arial" panose="020B0604020202020204" pitchFamily="34" charset="0"/>
              </a:rPr>
              <a:t> on calorimeter upgrades planning + </a:t>
            </a:r>
            <a:r>
              <a:rPr lang="en-US" dirty="0">
                <a:solidFill>
                  <a:srgbClr val="FF0000"/>
                </a:solidFill>
                <a:latin typeface="Arial" panose="020B0604020202020204" pitchFamily="34" charset="0"/>
                <a:cs typeface="Arial" panose="020B0604020202020204" pitchFamily="34" charset="0"/>
              </a:rPr>
              <a:t>CE</a:t>
            </a:r>
          </a:p>
          <a:p>
            <a:pPr defTabSz="456406">
              <a:defRPr/>
            </a:pPr>
            <a:r>
              <a:rPr lang="en-US" dirty="0">
                <a:latin typeface="Arial" panose="020B0604020202020204" pitchFamily="34" charset="0"/>
                <a:cs typeface="Arial" panose="020B0604020202020204" pitchFamily="34" charset="0"/>
              </a:rPr>
              <a:t>• LERF:</a:t>
            </a:r>
            <a:r>
              <a:rPr lang="en-US" sz="1000"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DarkLight</a:t>
            </a:r>
            <a:r>
              <a:rPr lang="en-US" dirty="0">
                <a:latin typeface="Arial" panose="020B0604020202020204" pitchFamily="34" charset="0"/>
                <a:cs typeface="Arial" panose="020B0604020202020204" pitchFamily="34" charset="0"/>
              </a:rPr>
              <a:t> Phase-I Equipment (MIT …, NSF/MRI) ongoing, test completed</a:t>
            </a:r>
          </a:p>
          <a:p>
            <a:pPr defTabSz="456406">
              <a:defRPr/>
            </a:pPr>
            <a:r>
              <a:rPr lang="en-US" dirty="0">
                <a:latin typeface="Arial" panose="020B0604020202020204" pitchFamily="34" charset="0"/>
                <a:cs typeface="Arial" panose="020B0604020202020204" pitchFamily="34" charset="0"/>
              </a:rPr>
              <a:t>• Injector: Bubble Chamber for </a:t>
            </a:r>
            <a:r>
              <a:rPr lang="en-US" baseline="30000" dirty="0">
                <a:latin typeface="Arial" panose="020B0604020202020204" pitchFamily="34" charset="0"/>
                <a:cs typeface="Arial" panose="020B0604020202020204" pitchFamily="34" charset="0"/>
              </a:rPr>
              <a:t>16</a:t>
            </a:r>
            <a:r>
              <a:rPr lang="en-US" dirty="0">
                <a:latin typeface="Arial" panose="020B0604020202020204" pitchFamily="34" charset="0"/>
                <a:cs typeface="Arial" panose="020B0604020202020204" pitchFamily="34" charset="0"/>
              </a:rPr>
              <a:t>O(</a:t>
            </a:r>
            <a:r>
              <a:rPr lang="en-US" dirty="0" err="1">
                <a:latin typeface="Symbol" panose="05050102010706020507" pitchFamily="18" charset="2"/>
                <a:cs typeface="Arial" panose="020B0604020202020204" pitchFamily="34" charset="0"/>
              </a:rPr>
              <a:t>g</a:t>
            </a:r>
            <a:r>
              <a:rPr lang="en-US" dirty="0" err="1">
                <a:latin typeface="Arial" panose="020B0604020202020204" pitchFamily="34" charset="0"/>
                <a:cs typeface="Arial" panose="020B0604020202020204" pitchFamily="34" charset="0"/>
              </a:rPr>
              <a:t>,</a:t>
            </a:r>
            <a:r>
              <a:rPr lang="en-US" dirty="0" err="1">
                <a:latin typeface="Symbol" panose="05050102010706020507" pitchFamily="18" charset="2"/>
                <a:cs typeface="Arial" panose="020B0604020202020204" pitchFamily="34" charset="0"/>
              </a:rPr>
              <a:t>a</a:t>
            </a:r>
            <a:r>
              <a:rPr lang="en-US" dirty="0">
                <a:latin typeface="Arial" panose="020B0604020202020204" pitchFamily="34" charset="0"/>
                <a:cs typeface="Arial" panose="020B0604020202020204" pitchFamily="34" charset="0"/>
              </a:rPr>
              <a:t>)</a:t>
            </a:r>
            <a:r>
              <a:rPr lang="en-US" baseline="30000"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C inverse kinematics (ANL) ongoing</a:t>
            </a:r>
          </a:p>
        </p:txBody>
      </p:sp>
      <p:sp>
        <p:nvSpPr>
          <p:cNvPr id="2" name="Title 1"/>
          <p:cNvSpPr>
            <a:spLocks noGrp="1"/>
          </p:cNvSpPr>
          <p:nvPr>
            <p:ph type="title"/>
          </p:nvPr>
        </p:nvSpPr>
        <p:spPr>
          <a:xfrm>
            <a:off x="0" y="195989"/>
            <a:ext cx="9144000" cy="365040"/>
          </a:xfrm>
        </p:spPr>
        <p:txBody>
          <a:bodyPr>
            <a:noAutofit/>
          </a:bodyPr>
          <a:lstStyle/>
          <a:p>
            <a:r>
              <a:rPr lang="en-US" dirty="0"/>
              <a:t>Enhancements beyond 12-GeV Upgrade</a:t>
            </a:r>
            <a:endParaRPr lang="en-US" sz="3200" dirty="0">
              <a:latin typeface="Arial" panose="020B0604020202020204" pitchFamily="34" charset="0"/>
              <a:cs typeface="Arial" panose="020B0604020202020204" pitchFamily="34" charset="0"/>
            </a:endParaRPr>
          </a:p>
        </p:txBody>
      </p:sp>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5</a:t>
            </a:fld>
            <a:endParaRPr lang="en-US" dirty="0"/>
          </a:p>
        </p:txBody>
      </p:sp>
    </p:spTree>
    <p:extLst>
      <p:ext uri="{BB962C8B-B14F-4D97-AF65-F5344CB8AC3E}">
        <p14:creationId xmlns:p14="http://schemas.microsoft.com/office/powerpoint/2010/main" val="298340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SBS Construction Nearing Completion</a:t>
            </a:r>
          </a:p>
        </p:txBody>
      </p:sp>
      <p:sp>
        <p:nvSpPr>
          <p:cNvPr id="5" name="Rectangle 3"/>
          <p:cNvSpPr txBox="1">
            <a:spLocks noChangeArrowheads="1"/>
          </p:cNvSpPr>
          <p:nvPr/>
        </p:nvSpPr>
        <p:spPr bwMode="auto">
          <a:xfrm>
            <a:off x="76200" y="794581"/>
            <a:ext cx="9124336" cy="15639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eaLnBrk="1" hangingPunct="1">
              <a:buNone/>
            </a:pPr>
            <a:r>
              <a:rPr lang="en-US" altLang="en-US" sz="1800" kern="0" dirty="0">
                <a:latin typeface="Arial" panose="020B0604020202020204" pitchFamily="34" charset="0"/>
                <a:cs typeface="Arial" panose="020B0604020202020204" pitchFamily="34" charset="0"/>
              </a:rPr>
              <a:t>Project started Oct 2012 – </a:t>
            </a:r>
            <a:r>
              <a:rPr lang="en-US" altLang="en-US" sz="1800" kern="0" dirty="0">
                <a:solidFill>
                  <a:srgbClr val="0000FF"/>
                </a:solidFill>
                <a:latin typeface="Arial" panose="020B0604020202020204" pitchFamily="34" charset="0"/>
                <a:cs typeface="Arial" panose="020B0604020202020204" pitchFamily="34" charset="0"/>
              </a:rPr>
              <a:t>to be completed Feb 1, 2017</a:t>
            </a:r>
          </a:p>
          <a:p>
            <a:pPr lvl="1" eaLnBrk="1" hangingPunct="1">
              <a:buFont typeface="Arial" panose="020B0604020202020204" pitchFamily="34" charset="0"/>
              <a:buChar char="•"/>
            </a:pPr>
            <a:r>
              <a:rPr lang="en-US" altLang="en-US" sz="1400" kern="0" dirty="0">
                <a:latin typeface="Arial" panose="020B0604020202020204" pitchFamily="34" charset="0"/>
                <a:cs typeface="Arial" panose="020B0604020202020204" pitchFamily="34" charset="0"/>
              </a:rPr>
              <a:t>3 major WBS elements and 5 dependencies:</a:t>
            </a:r>
          </a:p>
          <a:p>
            <a:pPr lvl="1" eaLnBrk="1" hangingPunct="1">
              <a:buNone/>
            </a:pPr>
            <a:r>
              <a:rPr lang="en-US" altLang="en-US" sz="1400" kern="0" dirty="0">
                <a:latin typeface="Arial" panose="020B0604020202020204" pitchFamily="34" charset="0"/>
                <a:cs typeface="Arial" panose="020B0604020202020204" pitchFamily="34" charset="0"/>
              </a:rPr>
              <a:t>		</a:t>
            </a:r>
            <a:r>
              <a:rPr lang="en-US" altLang="en-US" sz="1200" kern="0" dirty="0">
                <a:latin typeface="Arial" panose="020B0604020202020204" pitchFamily="34" charset="0"/>
                <a:cs typeface="Arial" panose="020B0604020202020204" pitchFamily="34" charset="0"/>
              </a:rPr>
              <a:t>(HCAL (CMU), GEM trackers (INFN), Polarized </a:t>
            </a:r>
            <a:r>
              <a:rPr lang="en-US" altLang="en-US" sz="1200" kern="0" baseline="30000" dirty="0">
                <a:latin typeface="Arial" panose="020B0604020202020204" pitchFamily="34" charset="0"/>
                <a:cs typeface="Arial" panose="020B0604020202020204" pitchFamily="34" charset="0"/>
              </a:rPr>
              <a:t>3</a:t>
            </a:r>
            <a:r>
              <a:rPr lang="en-US" altLang="en-US" sz="1200" kern="0" dirty="0">
                <a:latin typeface="Arial" panose="020B0604020202020204" pitchFamily="34" charset="0"/>
                <a:cs typeface="Arial" panose="020B0604020202020204" pitchFamily="34" charset="0"/>
              </a:rPr>
              <a:t>He (</a:t>
            </a:r>
            <a:r>
              <a:rPr lang="en-US" altLang="en-US" sz="1200" kern="0" dirty="0" err="1">
                <a:latin typeface="Arial" panose="020B0604020202020204" pitchFamily="34" charset="0"/>
                <a:cs typeface="Arial" panose="020B0604020202020204" pitchFamily="34" charset="0"/>
              </a:rPr>
              <a:t>UVa&amp;JLab</a:t>
            </a:r>
            <a:r>
              <a:rPr lang="en-US" altLang="en-US" sz="1200" kern="0" dirty="0">
                <a:latin typeface="Arial" panose="020B0604020202020204" pitchFamily="34" charset="0"/>
                <a:cs typeface="Arial" panose="020B0604020202020204" pitchFamily="34" charset="0"/>
              </a:rPr>
              <a:t>), GRINCH (W&amp;M), ECAL (</a:t>
            </a:r>
            <a:r>
              <a:rPr lang="en-US" altLang="en-US" sz="1200" kern="0" dirty="0" err="1">
                <a:latin typeface="Arial" panose="020B0604020202020204" pitchFamily="34" charset="0"/>
                <a:cs typeface="Arial" panose="020B0604020202020204" pitchFamily="34" charset="0"/>
              </a:rPr>
              <a:t>SBU&amp;JLab</a:t>
            </a:r>
            <a:r>
              <a:rPr lang="en-US" altLang="en-US" sz="1200" kern="0" dirty="0">
                <a:latin typeface="Arial" panose="020B0604020202020204" pitchFamily="34" charset="0"/>
                <a:cs typeface="Arial" panose="020B0604020202020204" pitchFamily="34" charset="0"/>
              </a:rPr>
              <a:t>))</a:t>
            </a:r>
          </a:p>
          <a:p>
            <a:pPr lvl="1" eaLnBrk="1" hangingPunct="1">
              <a:buFont typeface="Arial" panose="020B0604020202020204" pitchFamily="34" charset="0"/>
              <a:buChar char="•"/>
            </a:pPr>
            <a:r>
              <a:rPr lang="en-US" altLang="en-US" sz="1400" kern="0" dirty="0">
                <a:latin typeface="Arial" panose="020B0604020202020204" pitchFamily="34" charset="0"/>
                <a:cs typeface="Arial" panose="020B0604020202020204" pitchFamily="34" charset="0"/>
              </a:rPr>
              <a:t>Successful 4</a:t>
            </a:r>
            <a:r>
              <a:rPr lang="en-US" altLang="en-US" sz="1400" kern="0" baseline="30000" dirty="0">
                <a:latin typeface="Arial" panose="020B0604020202020204" pitchFamily="34" charset="0"/>
                <a:cs typeface="Arial" panose="020B0604020202020204" pitchFamily="34" charset="0"/>
              </a:rPr>
              <a:t>th</a:t>
            </a:r>
            <a:r>
              <a:rPr lang="en-US" altLang="en-US" sz="1400" kern="0" dirty="0">
                <a:latin typeface="Arial" panose="020B0604020202020204" pitchFamily="34" charset="0"/>
                <a:cs typeface="Arial" panose="020B0604020202020204" pitchFamily="34" charset="0"/>
              </a:rPr>
              <a:t> annual review Nov 2016</a:t>
            </a:r>
          </a:p>
          <a:p>
            <a:pPr lvl="1" eaLnBrk="1" hangingPunct="1">
              <a:buFont typeface="Arial" panose="020B0604020202020204" pitchFamily="34" charset="0"/>
              <a:buChar char="•"/>
            </a:pPr>
            <a:r>
              <a:rPr lang="en-US" altLang="en-US" sz="1400" kern="0" dirty="0">
                <a:latin typeface="Arial" panose="020B0604020202020204" pitchFamily="34" charset="0"/>
                <a:cs typeface="Arial" panose="020B0604020202020204" pitchFamily="34" charset="0"/>
              </a:rPr>
              <a:t>Project on track for completion, transition to operations plan likely includes tracking of dependencies</a:t>
            </a:r>
          </a:p>
          <a:p>
            <a:pPr eaLnBrk="1" hangingPunct="1">
              <a:buNone/>
            </a:pPr>
            <a:endParaRPr lang="en-US" altLang="en-US" sz="1800" kern="0" dirty="0">
              <a:latin typeface="Arial" panose="020B0604020202020204" pitchFamily="34" charset="0"/>
              <a:cs typeface="Arial" panose="020B0604020202020204" pitchFamily="34" charset="0"/>
            </a:endParaRPr>
          </a:p>
        </p:txBody>
      </p:sp>
      <p:grpSp>
        <p:nvGrpSpPr>
          <p:cNvPr id="12" name="Group 11"/>
          <p:cNvGrpSpPr/>
          <p:nvPr/>
        </p:nvGrpSpPr>
        <p:grpSpPr>
          <a:xfrm>
            <a:off x="206886" y="6096000"/>
            <a:ext cx="8638124" cy="378857"/>
            <a:chOff x="206886" y="2173843"/>
            <a:chExt cx="8638124" cy="378857"/>
          </a:xfrm>
        </p:grpSpPr>
        <p:sp>
          <p:nvSpPr>
            <p:cNvPr id="23" name="TextBox 22"/>
            <p:cNvSpPr txBox="1"/>
            <p:nvPr/>
          </p:nvSpPr>
          <p:spPr>
            <a:xfrm>
              <a:off x="206886" y="2173843"/>
              <a:ext cx="2799549" cy="369332"/>
            </a:xfrm>
            <a:prstGeom prst="rect">
              <a:avLst/>
            </a:prstGeom>
            <a:noFill/>
          </p:spPr>
          <p:txBody>
            <a:bodyPr wrap="none" rtlCol="0">
              <a:spAutoFit/>
            </a:bodyPr>
            <a:lstStyle/>
            <a:p>
              <a:r>
                <a:rPr lang="en-US" sz="1800" b="1" dirty="0">
                  <a:latin typeface="+mn-lt"/>
                </a:rPr>
                <a:t>WBS1 Completed 01/22/16</a:t>
              </a:r>
            </a:p>
          </p:txBody>
        </p:sp>
        <p:sp>
          <p:nvSpPr>
            <p:cNvPr id="24" name="TextBox 23"/>
            <p:cNvSpPr txBox="1"/>
            <p:nvPr/>
          </p:nvSpPr>
          <p:spPr>
            <a:xfrm>
              <a:off x="6191335" y="2173843"/>
              <a:ext cx="2653675" cy="369332"/>
            </a:xfrm>
            <a:prstGeom prst="rect">
              <a:avLst/>
            </a:prstGeom>
            <a:noFill/>
          </p:spPr>
          <p:txBody>
            <a:bodyPr wrap="none" rtlCol="0">
              <a:spAutoFit/>
            </a:bodyPr>
            <a:lstStyle/>
            <a:p>
              <a:r>
                <a:rPr lang="en-US" sz="1800" b="1" dirty="0">
                  <a:latin typeface="+mn-lt"/>
                </a:rPr>
                <a:t>WBS3 GEMs &amp; Electronics</a:t>
              </a:r>
            </a:p>
          </p:txBody>
        </p:sp>
        <p:sp>
          <p:nvSpPr>
            <p:cNvPr id="26" name="TextBox 25"/>
            <p:cNvSpPr txBox="1"/>
            <p:nvPr/>
          </p:nvSpPr>
          <p:spPr>
            <a:xfrm>
              <a:off x="3070025" y="2183368"/>
              <a:ext cx="2743059" cy="369332"/>
            </a:xfrm>
            <a:prstGeom prst="rect">
              <a:avLst/>
            </a:prstGeom>
            <a:noFill/>
          </p:spPr>
          <p:txBody>
            <a:bodyPr wrap="none" rtlCol="0">
              <a:spAutoFit/>
            </a:bodyPr>
            <a:lstStyle/>
            <a:p>
              <a:r>
                <a:rPr lang="en-US" sz="1800" b="1" dirty="0">
                  <a:latin typeface="+mn-lt"/>
                </a:rPr>
                <a:t>WBS2 Coordinate Detector</a:t>
              </a:r>
            </a:p>
          </p:txBody>
        </p:sp>
      </p:grpSp>
      <p:grpSp>
        <p:nvGrpSpPr>
          <p:cNvPr id="13" name="Group 12"/>
          <p:cNvGrpSpPr/>
          <p:nvPr/>
        </p:nvGrpSpPr>
        <p:grpSpPr>
          <a:xfrm>
            <a:off x="203740" y="2228850"/>
            <a:ext cx="8940259" cy="3921834"/>
            <a:chOff x="108490" y="2495550"/>
            <a:chExt cx="8940259" cy="3921834"/>
          </a:xfrm>
        </p:grpSpPr>
        <p:grpSp>
          <p:nvGrpSpPr>
            <p:cNvPr id="9" name="Group 8"/>
            <p:cNvGrpSpPr/>
            <p:nvPr/>
          </p:nvGrpSpPr>
          <p:grpSpPr>
            <a:xfrm>
              <a:off x="108490" y="2505075"/>
              <a:ext cx="2787110" cy="3886200"/>
              <a:chOff x="108490" y="2205335"/>
              <a:chExt cx="2787110" cy="3886200"/>
            </a:xfrm>
          </p:grpSpPr>
          <p:sp>
            <p:nvSpPr>
              <p:cNvPr id="8" name="Rectangle 7"/>
              <p:cNvSpPr/>
              <p:nvPr/>
            </p:nvSpPr>
            <p:spPr>
              <a:xfrm>
                <a:off x="108490" y="2205335"/>
                <a:ext cx="2787110" cy="3886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12"/>
              <p:cNvPicPr>
                <a:picLocks noChangeAspect="1" noChangeArrowheads="1"/>
              </p:cNvPicPr>
              <p:nvPr/>
            </p:nvPicPr>
            <p:blipFill>
              <a:blip r:embed="rId3" cstate="print"/>
              <a:srcRect/>
              <a:stretch>
                <a:fillRect/>
              </a:stretch>
            </p:blipFill>
            <p:spPr bwMode="auto">
              <a:xfrm>
                <a:off x="472785" y="2389605"/>
                <a:ext cx="2114709" cy="2555273"/>
              </a:xfrm>
              <a:prstGeom prst="rect">
                <a:avLst/>
              </a:prstGeom>
              <a:noFill/>
              <a:ln w="9525">
                <a:noFill/>
                <a:miter lim="800000"/>
                <a:headEnd/>
                <a:tailEnd/>
              </a:ln>
              <a:effectLst/>
            </p:spPr>
          </p:pic>
        </p:grpSp>
        <p:grpSp>
          <p:nvGrpSpPr>
            <p:cNvPr id="11" name="Group 10"/>
            <p:cNvGrpSpPr/>
            <p:nvPr/>
          </p:nvGrpSpPr>
          <p:grpSpPr>
            <a:xfrm>
              <a:off x="5991224" y="2495550"/>
              <a:ext cx="3057525" cy="3886200"/>
              <a:chOff x="5991224" y="2210395"/>
              <a:chExt cx="3057525" cy="3886200"/>
            </a:xfrm>
          </p:grpSpPr>
          <p:sp>
            <p:nvSpPr>
              <p:cNvPr id="28" name="Rectangle 27"/>
              <p:cNvSpPr/>
              <p:nvPr/>
            </p:nvSpPr>
            <p:spPr>
              <a:xfrm>
                <a:off x="6048375" y="2210395"/>
                <a:ext cx="2787110" cy="3886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991224" y="4734651"/>
                <a:ext cx="3057525" cy="1349087"/>
              </a:xfrm>
              <a:prstGeom prst="rect">
                <a:avLst/>
              </a:prstGeom>
              <a:noFill/>
            </p:spPr>
            <p:txBody>
              <a:bodyPr wrap="square" rtlCol="0">
                <a:spAutoFit/>
              </a:bodyPr>
              <a:lstStyle/>
              <a:p>
                <a:pPr marL="285750" lvl="0" indent="-285750">
                  <a:spcAft>
                    <a:spcPts val="432"/>
                  </a:spcAft>
                  <a:buFont typeface="Arial" panose="020B0604020202020204" pitchFamily="34" charset="0"/>
                  <a:buChar char="•"/>
                </a:pPr>
                <a:r>
                  <a:rPr lang="en-US" sz="1500" dirty="0">
                    <a:solidFill>
                      <a:prstClr val="black"/>
                    </a:solidFill>
                    <a:latin typeface="Calibri"/>
                  </a:rPr>
                  <a:t>GEM production near-final at </a:t>
                </a:r>
                <a:r>
                  <a:rPr lang="en-US" sz="1500" dirty="0" err="1">
                    <a:solidFill>
                      <a:prstClr val="black"/>
                    </a:solidFill>
                    <a:latin typeface="Calibri"/>
                  </a:rPr>
                  <a:t>UVa</a:t>
                </a:r>
                <a:r>
                  <a:rPr lang="en-US" sz="1500" dirty="0">
                    <a:solidFill>
                      <a:prstClr val="black"/>
                    </a:solidFill>
                    <a:latin typeface="Calibri"/>
                  </a:rPr>
                  <a:t>: 39/40 complete (Dec 2016)</a:t>
                </a:r>
              </a:p>
              <a:p>
                <a:pPr marL="285750" lvl="0" indent="-285750">
                  <a:spcAft>
                    <a:spcPts val="432"/>
                  </a:spcAft>
                  <a:buFont typeface="Arial" panose="020B0604020202020204" pitchFamily="34" charset="0"/>
                  <a:buChar char="•"/>
                </a:pPr>
                <a:r>
                  <a:rPr lang="en-US" sz="1500" dirty="0">
                    <a:solidFill>
                      <a:prstClr val="black"/>
                    </a:solidFill>
                    <a:latin typeface="Calibri"/>
                  </a:rPr>
                  <a:t>Status February 2015: 6/40</a:t>
                </a:r>
              </a:p>
              <a:p>
                <a:pPr marL="285750" lvl="0" indent="-285750">
                  <a:buFont typeface="Arial" panose="020B0604020202020204" pitchFamily="34" charset="0"/>
                  <a:buChar char="•"/>
                </a:pPr>
                <a:r>
                  <a:rPr lang="en-US" sz="1500" dirty="0">
                    <a:solidFill>
                      <a:prstClr val="black"/>
                    </a:solidFill>
                    <a:latin typeface="Calibri"/>
                  </a:rPr>
                  <a:t>All GEM electronics finalized, production at INFN, QA at </a:t>
                </a:r>
                <a:r>
                  <a:rPr lang="en-US" sz="1500" dirty="0" err="1">
                    <a:solidFill>
                      <a:prstClr val="black"/>
                    </a:solidFill>
                    <a:latin typeface="Calibri"/>
                  </a:rPr>
                  <a:t>UVa</a:t>
                </a:r>
                <a:endParaRPr lang="en-US" sz="1500" dirty="0">
                  <a:latin typeface="+mn-lt"/>
                </a:endParaRPr>
              </a:p>
            </p:txBody>
          </p:sp>
        </p:grpSp>
        <p:grpSp>
          <p:nvGrpSpPr>
            <p:cNvPr id="10" name="Group 9"/>
            <p:cNvGrpSpPr/>
            <p:nvPr/>
          </p:nvGrpSpPr>
          <p:grpSpPr>
            <a:xfrm>
              <a:off x="3008921" y="2511326"/>
              <a:ext cx="2826189" cy="3906058"/>
              <a:chOff x="3008921" y="2219920"/>
              <a:chExt cx="2826189" cy="3906058"/>
            </a:xfrm>
          </p:grpSpPr>
          <p:sp>
            <p:nvSpPr>
              <p:cNvPr id="19" name="Rectangle 18"/>
              <p:cNvSpPr/>
              <p:nvPr/>
            </p:nvSpPr>
            <p:spPr>
              <a:xfrm>
                <a:off x="3048000" y="2219920"/>
                <a:ext cx="2787110" cy="3886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008921" y="4186986"/>
                <a:ext cx="2826189" cy="1938992"/>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mn-lt"/>
                  </a:rPr>
                  <a:t>Led by Idaho State U including sci. fiber polishing &amp; assembly</a:t>
                </a:r>
              </a:p>
              <a:p>
                <a:pPr marL="285750" indent="-285750">
                  <a:buFont typeface="Arial" panose="020B0604020202020204" pitchFamily="34" charset="0"/>
                  <a:buChar char="•"/>
                </a:pPr>
                <a:r>
                  <a:rPr lang="en-US" sz="1500" dirty="0">
                    <a:latin typeface="+mn-lt"/>
                  </a:rPr>
                  <a:t>CDET plane assembly and testing led by CNU</a:t>
                </a:r>
              </a:p>
              <a:p>
                <a:pPr marL="285750" indent="-285750">
                  <a:buFont typeface="Arial" panose="020B0604020202020204" pitchFamily="34" charset="0"/>
                  <a:buChar char="•"/>
                </a:pPr>
                <a:r>
                  <a:rPr lang="en-US" sz="1500" dirty="0">
                    <a:latin typeface="+mn-lt"/>
                  </a:rPr>
                  <a:t>Two planes, each 3 modules, completed Aug 2016</a:t>
                </a:r>
              </a:p>
              <a:p>
                <a:pPr marL="285750" indent="-285750">
                  <a:buFont typeface="Arial" panose="020B0604020202020204" pitchFamily="34" charset="0"/>
                  <a:buChar char="•"/>
                </a:pPr>
                <a:r>
                  <a:rPr lang="en-US" sz="1500" dirty="0"/>
                  <a:t>All scope on site, to be visually verified by engineers</a:t>
                </a:r>
                <a:endParaRPr lang="en-US" sz="1500" dirty="0">
                  <a:latin typeface="+mn-lt"/>
                </a:endParaRPr>
              </a:p>
            </p:txBody>
          </p:sp>
        </p:grpSp>
      </p:grpSp>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3376" t="35814" b="40951"/>
          <a:stretch/>
        </p:blipFill>
        <p:spPr>
          <a:xfrm>
            <a:off x="279658" y="5268832"/>
            <a:ext cx="2650577" cy="478037"/>
          </a:xfrm>
          <a:prstGeom prst="rect">
            <a:avLst/>
          </a:prstGeom>
        </p:spPr>
      </p:pic>
      <p:sp>
        <p:nvSpPr>
          <p:cNvPr id="21" name="Slide Number Placeholder 2"/>
          <p:cNvSpPr>
            <a:spLocks noGrp="1"/>
          </p:cNvSpPr>
          <p:nvPr>
            <p:ph type="sldNum" sz="quarter" idx="4"/>
          </p:nvPr>
        </p:nvSpPr>
        <p:spPr>
          <a:xfrm>
            <a:off x="5853479" y="6445327"/>
            <a:ext cx="2133600" cy="365125"/>
          </a:xfrm>
        </p:spPr>
        <p:txBody>
          <a:bodyPr/>
          <a:lstStyle/>
          <a:p>
            <a:fld id="{B9A5DFB4-3D23-4866-8D46-AE36D04BFD7D}" type="slidenum">
              <a:rPr lang="en-US" smtClean="0"/>
              <a:pPr/>
              <a:t>6</a:t>
            </a:fld>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2764" y="2324417"/>
            <a:ext cx="2560320" cy="1921459"/>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878" y="2321541"/>
            <a:ext cx="2146364" cy="238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42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a:t>Future Projects</a:t>
            </a:r>
          </a:p>
        </p:txBody>
      </p:sp>
      <p:sp>
        <p:nvSpPr>
          <p:cNvPr id="4" name="TextBox 3"/>
          <p:cNvSpPr txBox="1"/>
          <p:nvPr/>
        </p:nvSpPr>
        <p:spPr>
          <a:xfrm>
            <a:off x="304800" y="765182"/>
            <a:ext cx="8286564" cy="5724644"/>
          </a:xfrm>
          <a:prstGeom prst="rect">
            <a:avLst/>
          </a:prstGeom>
          <a:noFill/>
        </p:spPr>
        <p:txBody>
          <a:bodyPr wrap="none" rtlCol="0">
            <a:spAutoFit/>
          </a:bodyPr>
          <a:lstStyle/>
          <a:p>
            <a:pPr>
              <a:buClr>
                <a:srgbClr val="C00000"/>
              </a:buClr>
              <a:buSzPct val="120000"/>
            </a:pPr>
            <a:endParaRPr lang="en-US" sz="2000" b="1" dirty="0">
              <a:solidFill>
                <a:srgbClr val="002060"/>
              </a:solidFill>
              <a:latin typeface="Arial" pitchFamily="34" charset="0"/>
              <a:cs typeface="Arial" pitchFamily="34" charset="0"/>
            </a:endParaRPr>
          </a:p>
          <a:p>
            <a:pPr>
              <a:buClr>
                <a:srgbClr val="C00000"/>
              </a:buClr>
              <a:buSzPct val="120000"/>
            </a:pPr>
            <a:endParaRPr lang="en-US" sz="2000" dirty="0">
              <a:solidFill>
                <a:srgbClr val="002060"/>
              </a:solidFill>
              <a:latin typeface="Arial" pitchFamily="34" charset="0"/>
              <a:cs typeface="Arial" pitchFamily="34" charset="0"/>
            </a:endParaRPr>
          </a:p>
          <a:p>
            <a:pPr marL="227013" indent="-227013">
              <a:buClr>
                <a:srgbClr val="C00000"/>
              </a:buClr>
              <a:buSzPct val="120000"/>
              <a:buFont typeface="Arial" pitchFamily="34" charset="0"/>
              <a:buChar char="•"/>
            </a:pPr>
            <a:r>
              <a:rPr lang="en-US" sz="2000" dirty="0">
                <a:solidFill>
                  <a:srgbClr val="002060"/>
                </a:solidFill>
                <a:latin typeface="Arial" pitchFamily="34" charset="0"/>
                <a:cs typeface="Arial" pitchFamily="34" charset="0"/>
              </a:rPr>
              <a:t> MOLLER experiment </a:t>
            </a:r>
          </a:p>
          <a:p>
            <a:pPr>
              <a:buClr>
                <a:srgbClr val="C00000"/>
              </a:buClr>
              <a:tabLst>
                <a:tab pos="569913" algn="l"/>
              </a:tabLst>
            </a:pPr>
            <a:r>
              <a:rPr lang="en-US" sz="2000" dirty="0">
                <a:solidFill>
                  <a:srgbClr val="002060"/>
                </a:solidFill>
                <a:latin typeface="Arial" pitchFamily="34" charset="0"/>
                <a:cs typeface="Arial" pitchFamily="34" charset="0"/>
              </a:rPr>
              <a:t>	(Possible MIE – FY17-20)</a:t>
            </a:r>
          </a:p>
          <a:p>
            <a:pPr>
              <a:buClr>
                <a:srgbClr val="C00000"/>
              </a:buClr>
              <a:tabLst>
                <a:tab pos="744538" algn="l"/>
                <a:tab pos="1084263" algn="l"/>
              </a:tabLst>
            </a:pPr>
            <a:r>
              <a:rPr lang="en-US" sz="2000" dirty="0">
                <a:solidFill>
                  <a:srgbClr val="002060"/>
                </a:solidFill>
                <a:latin typeface="Arial" pitchFamily="34" charset="0"/>
                <a:cs typeface="Arial" pitchFamily="34" charset="0"/>
              </a:rPr>
              <a:t>	– 	Standard Model Test</a:t>
            </a:r>
          </a:p>
          <a:p>
            <a:pPr>
              <a:buClr>
                <a:srgbClr val="C00000"/>
              </a:buClr>
              <a:tabLst>
                <a:tab pos="744538" algn="l"/>
                <a:tab pos="1084263" algn="l"/>
              </a:tabLst>
            </a:pPr>
            <a:r>
              <a:rPr lang="en-US" sz="2000" dirty="0">
                <a:solidFill>
                  <a:srgbClr val="002060"/>
                </a:solidFill>
                <a:latin typeface="Arial" pitchFamily="34" charset="0"/>
                <a:cs typeface="Arial" pitchFamily="34" charset="0"/>
              </a:rPr>
              <a:t>	– 	DOE science review (September 2014) – strong endorsement</a:t>
            </a:r>
          </a:p>
          <a:p>
            <a:pPr>
              <a:buClr>
                <a:srgbClr val="C00000"/>
              </a:buClr>
              <a:tabLst>
                <a:tab pos="744538" algn="l"/>
                <a:tab pos="1084263" algn="l"/>
              </a:tabLst>
            </a:pPr>
            <a:r>
              <a:rPr lang="en-US" sz="2000" dirty="0">
                <a:solidFill>
                  <a:srgbClr val="002060"/>
                </a:solidFill>
                <a:latin typeface="Arial" pitchFamily="34" charset="0"/>
                <a:cs typeface="Arial" pitchFamily="34" charset="0"/>
              </a:rPr>
              <a:t>	–  	Director’s review held December 15-16, 2016 </a:t>
            </a:r>
          </a:p>
          <a:p>
            <a:pPr>
              <a:buClr>
                <a:srgbClr val="C00000"/>
              </a:buClr>
              <a:tabLst>
                <a:tab pos="744538" algn="l"/>
                <a:tab pos="1084263" algn="l"/>
              </a:tabLst>
            </a:pPr>
            <a:r>
              <a:rPr lang="en-US" sz="2000" dirty="0">
                <a:solidFill>
                  <a:srgbClr val="002060"/>
                </a:solidFill>
                <a:latin typeface="Arial" pitchFamily="34" charset="0"/>
                <a:cs typeface="Arial" pitchFamily="34" charset="0"/>
              </a:rPr>
              <a:t>			Technical, cost &amp; schedule</a:t>
            </a:r>
          </a:p>
          <a:p>
            <a:pPr>
              <a:buClr>
                <a:srgbClr val="C00000"/>
              </a:buClr>
              <a:tabLst>
                <a:tab pos="744538" algn="l"/>
                <a:tab pos="1084263" algn="l"/>
              </a:tabLst>
            </a:pPr>
            <a:r>
              <a:rPr lang="en-US" sz="2000" dirty="0">
                <a:solidFill>
                  <a:srgbClr val="002060"/>
                </a:solidFill>
                <a:latin typeface="Arial" pitchFamily="34" charset="0"/>
                <a:cs typeface="Arial" pitchFamily="34" charset="0"/>
              </a:rPr>
              <a:t>			Report due in mid January </a:t>
            </a:r>
          </a:p>
          <a:p>
            <a:pPr>
              <a:buClr>
                <a:srgbClr val="C00000"/>
              </a:buClr>
              <a:tabLst>
                <a:tab pos="744538" algn="l"/>
                <a:tab pos="1084263" algn="l"/>
              </a:tabLst>
            </a:pPr>
            <a:r>
              <a:rPr lang="en-US" sz="2000" dirty="0">
                <a:solidFill>
                  <a:srgbClr val="002060"/>
                </a:solidFill>
                <a:latin typeface="Arial" pitchFamily="34" charset="0"/>
                <a:cs typeface="Arial" pitchFamily="34" charset="0"/>
              </a:rPr>
              <a:t>	– 	Still hope for FY18 start</a:t>
            </a:r>
          </a:p>
          <a:p>
            <a:pPr>
              <a:buClr>
                <a:srgbClr val="C00000"/>
              </a:buClr>
              <a:tabLst>
                <a:tab pos="744538" algn="l"/>
                <a:tab pos="1084263" algn="l"/>
              </a:tabLst>
            </a:pPr>
            <a:endParaRPr lang="en-US" sz="2000" dirty="0">
              <a:solidFill>
                <a:srgbClr val="002060"/>
              </a:solidFill>
              <a:latin typeface="Arial" pitchFamily="34" charset="0"/>
              <a:cs typeface="Arial" pitchFamily="34" charset="0"/>
            </a:endParaRPr>
          </a:p>
          <a:p>
            <a:pPr>
              <a:buClr>
                <a:srgbClr val="C00000"/>
              </a:buClr>
              <a:tabLst>
                <a:tab pos="744538" algn="l"/>
                <a:tab pos="1084263" algn="l"/>
              </a:tabLst>
            </a:pPr>
            <a:endParaRPr lang="en-US" sz="600" dirty="0">
              <a:solidFill>
                <a:srgbClr val="002060"/>
              </a:solidFill>
              <a:latin typeface="Arial" pitchFamily="34" charset="0"/>
              <a:cs typeface="Arial" pitchFamily="34" charset="0"/>
            </a:endParaRPr>
          </a:p>
          <a:p>
            <a:pPr marL="227013" indent="-227013">
              <a:buClr>
                <a:srgbClr val="C00000"/>
              </a:buClr>
              <a:buSzPct val="120000"/>
              <a:buFont typeface="Arial" pitchFamily="34" charset="0"/>
              <a:buChar char="•"/>
            </a:pPr>
            <a:r>
              <a:rPr lang="en-US" sz="2000" dirty="0">
                <a:solidFill>
                  <a:srgbClr val="002060"/>
                </a:solidFill>
                <a:latin typeface="Arial" pitchFamily="34" charset="0"/>
                <a:cs typeface="Arial" pitchFamily="34" charset="0"/>
              </a:rPr>
              <a:t> SoLID </a:t>
            </a:r>
          </a:p>
          <a:p>
            <a:pPr>
              <a:buClr>
                <a:srgbClr val="C00000"/>
              </a:buClr>
              <a:tabLst>
                <a:tab pos="744538" algn="l"/>
                <a:tab pos="1084263" algn="l"/>
              </a:tabLst>
            </a:pPr>
            <a:r>
              <a:rPr lang="en-US" sz="2000" dirty="0">
                <a:solidFill>
                  <a:srgbClr val="002060"/>
                </a:solidFill>
                <a:latin typeface="Arial" pitchFamily="34" charset="0"/>
                <a:cs typeface="Arial" pitchFamily="34" charset="0"/>
              </a:rPr>
              <a:t>	– 	CLEO Solenoid </a:t>
            </a:r>
            <a:r>
              <a:rPr lang="en-US" sz="2000" dirty="0">
                <a:solidFill>
                  <a:srgbClr val="002060"/>
                </a:solidFill>
                <a:latin typeface="Arial" pitchFamily="34" charset="0"/>
                <a:cs typeface="Arial" pitchFamily="34" charset="0"/>
                <a:sym typeface="Wingdings 2"/>
              </a:rPr>
              <a:t></a:t>
            </a:r>
            <a:r>
              <a:rPr lang="en-US" sz="2000" dirty="0">
                <a:solidFill>
                  <a:srgbClr val="002060"/>
                </a:solidFill>
                <a:latin typeface="Arial" pitchFamily="34" charset="0"/>
                <a:cs typeface="Arial" pitchFamily="34" charset="0"/>
              </a:rPr>
              <a:t>     	</a:t>
            </a:r>
          </a:p>
          <a:p>
            <a:pPr>
              <a:buClr>
                <a:srgbClr val="C00000"/>
              </a:buClr>
              <a:tabLst>
                <a:tab pos="744538" algn="l"/>
                <a:tab pos="1084263" algn="l"/>
              </a:tabLst>
            </a:pPr>
            <a:r>
              <a:rPr lang="en-US" sz="2000" dirty="0">
                <a:solidFill>
                  <a:srgbClr val="002060"/>
                </a:solidFill>
                <a:latin typeface="Arial" pitchFamily="34" charset="0"/>
                <a:cs typeface="Arial" pitchFamily="34" charset="0"/>
              </a:rPr>
              <a:t>	–   Chinese collaboration</a:t>
            </a:r>
            <a:endParaRPr lang="en-US" sz="2000" dirty="0">
              <a:solidFill>
                <a:srgbClr val="002060"/>
              </a:solidFill>
              <a:latin typeface="Arial" pitchFamily="34" charset="0"/>
              <a:cs typeface="Arial" pitchFamily="34" charset="0"/>
              <a:sym typeface="Wingdings 2"/>
            </a:endParaRPr>
          </a:p>
          <a:p>
            <a:pPr>
              <a:buClr>
                <a:srgbClr val="C00000"/>
              </a:buClr>
              <a:tabLst>
                <a:tab pos="744538" algn="l"/>
                <a:tab pos="1084263" algn="l"/>
              </a:tabLst>
            </a:pPr>
            <a:r>
              <a:rPr lang="en-US" sz="2000" dirty="0">
                <a:solidFill>
                  <a:srgbClr val="002060"/>
                </a:solidFill>
                <a:latin typeface="Arial" pitchFamily="34" charset="0"/>
                <a:cs typeface="Arial" pitchFamily="34" charset="0"/>
                <a:sym typeface="Wingdings 2"/>
              </a:rPr>
              <a:t>       	</a:t>
            </a:r>
            <a:r>
              <a:rPr lang="en-US" sz="2000" dirty="0">
                <a:solidFill>
                  <a:srgbClr val="002060"/>
                </a:solidFill>
                <a:latin typeface="Arial" pitchFamily="34" charset="0"/>
                <a:cs typeface="Arial" pitchFamily="34" charset="0"/>
              </a:rPr>
              <a:t>–</a:t>
            </a:r>
            <a:r>
              <a:rPr lang="en-US" sz="2000" dirty="0">
                <a:solidFill>
                  <a:srgbClr val="002060"/>
                </a:solidFill>
                <a:latin typeface="Arial" pitchFamily="34" charset="0"/>
                <a:cs typeface="Arial" pitchFamily="34" charset="0"/>
                <a:sym typeface="Wingdings 2"/>
              </a:rPr>
              <a:t> 	Director’s review (Feb. 2015) </a:t>
            </a:r>
          </a:p>
          <a:p>
            <a:pPr>
              <a:buClr>
                <a:srgbClr val="C00000"/>
              </a:buClr>
              <a:tabLst>
                <a:tab pos="744538" algn="l"/>
                <a:tab pos="1084263" algn="l"/>
              </a:tabLst>
            </a:pPr>
            <a:r>
              <a:rPr lang="en-US" sz="2000" dirty="0">
                <a:solidFill>
                  <a:srgbClr val="002060"/>
                </a:solidFill>
                <a:latin typeface="Arial" pitchFamily="34" charset="0"/>
                <a:cs typeface="Arial" pitchFamily="34" charset="0"/>
                <a:sym typeface="Wingdings 2"/>
              </a:rPr>
              <a:t>		</a:t>
            </a:r>
            <a:r>
              <a:rPr lang="en-US" sz="2000" dirty="0">
                <a:solidFill>
                  <a:srgbClr val="002060"/>
                </a:solidFill>
                <a:latin typeface="Arial" pitchFamily="34" charset="0"/>
                <a:cs typeface="Arial" pitchFamily="34" charset="0"/>
                <a:sym typeface="Wingdings 3"/>
              </a:rPr>
              <a:t> new pre-CDR almost complete</a:t>
            </a:r>
            <a:endParaRPr lang="en-US" sz="2000" dirty="0">
              <a:solidFill>
                <a:srgbClr val="002060"/>
              </a:solidFill>
              <a:latin typeface="Arial" pitchFamily="34" charset="0"/>
              <a:cs typeface="Arial" pitchFamily="34" charset="0"/>
            </a:endParaRPr>
          </a:p>
          <a:p>
            <a:pPr>
              <a:buClr>
                <a:srgbClr val="C00000"/>
              </a:buClr>
              <a:tabLst>
                <a:tab pos="746125" algn="l"/>
                <a:tab pos="1082675" algn="l"/>
              </a:tabLst>
            </a:pPr>
            <a:r>
              <a:rPr lang="en-US" sz="2000" dirty="0">
                <a:solidFill>
                  <a:srgbClr val="002060"/>
                </a:solidFill>
                <a:latin typeface="Arial" pitchFamily="34" charset="0"/>
                <a:cs typeface="Arial" pitchFamily="34" charset="0"/>
              </a:rPr>
              <a:t>	–   Collaboration briefing to DOE-NP</a:t>
            </a:r>
          </a:p>
          <a:p>
            <a:pPr>
              <a:buClr>
                <a:srgbClr val="C00000"/>
              </a:buClr>
              <a:tabLst>
                <a:tab pos="569913" algn="l"/>
                <a:tab pos="1082675" algn="l"/>
              </a:tabLst>
            </a:pPr>
            <a:r>
              <a:rPr lang="en-US" sz="2000" dirty="0">
                <a:solidFill>
                  <a:srgbClr val="002060"/>
                </a:solidFill>
                <a:latin typeface="Arial" pitchFamily="34" charset="0"/>
                <a:cs typeface="Arial" pitchFamily="34" charset="0"/>
              </a:rPr>
              <a:t>		(Nov. 2015)</a:t>
            </a:r>
          </a:p>
        </p:txBody>
      </p:sp>
      <p:pic>
        <p:nvPicPr>
          <p:cNvPr id="330" name="Picture 1"/>
          <p:cNvPicPr>
            <a:picLocks noChangeAspect="1" noChangeArrowheads="1"/>
          </p:cNvPicPr>
          <p:nvPr/>
        </p:nvPicPr>
        <p:blipFill>
          <a:blip r:embed="rId2" cstate="print"/>
          <a:srcRect/>
          <a:stretch>
            <a:fillRect/>
          </a:stretch>
        </p:blipFill>
        <p:spPr bwMode="auto">
          <a:xfrm>
            <a:off x="5562600" y="3886200"/>
            <a:ext cx="3403938" cy="229371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329" name="Picture 2"/>
          <p:cNvPicPr>
            <a:picLocks noChangeAspect="1" noChangeArrowheads="1"/>
          </p:cNvPicPr>
          <p:nvPr/>
        </p:nvPicPr>
        <p:blipFill>
          <a:blip r:embed="rId3" cstate="print"/>
          <a:srcRect/>
          <a:stretch>
            <a:fillRect/>
          </a:stretch>
        </p:blipFill>
        <p:spPr bwMode="auto">
          <a:xfrm>
            <a:off x="5822874" y="963328"/>
            <a:ext cx="3048000" cy="129291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39563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655"/>
            <a:ext cx="9144000" cy="618835"/>
          </a:xfrm>
        </p:spPr>
        <p:txBody>
          <a:bodyPr>
            <a:noAutofit/>
          </a:bodyPr>
          <a:lstStyle/>
          <a:p>
            <a:pPr lvl="0">
              <a:lnSpc>
                <a:spcPts val="3000"/>
              </a:lnSpc>
              <a:spcBef>
                <a:spcPts val="0"/>
              </a:spcBef>
            </a:pPr>
            <a:r>
              <a:rPr lang="en-US" dirty="0">
                <a:solidFill>
                  <a:prstClr val="black"/>
                </a:solidFill>
                <a:ea typeface="+mn-ea"/>
              </a:rPr>
              <a:t>FY17 Budget</a:t>
            </a:r>
            <a:endParaRPr lang="en-US" sz="4000" dirty="0"/>
          </a:p>
        </p:txBody>
      </p:sp>
      <p:sp>
        <p:nvSpPr>
          <p:cNvPr id="6" name="Content Placeholder 2"/>
          <p:cNvSpPr txBox="1">
            <a:spLocks/>
          </p:cNvSpPr>
          <p:nvPr/>
        </p:nvSpPr>
        <p:spPr>
          <a:xfrm>
            <a:off x="191732" y="845301"/>
            <a:ext cx="8767011" cy="53432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963" marR="0" lvl="1" indent="-460375"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Nominally, first year of full operations in 12 GeV-era and Operations budget should have increased correspondingly. </a:t>
            </a:r>
          </a:p>
          <a:p>
            <a:pPr marL="461963" lvl="1" indent="-460375">
              <a:spcBef>
                <a:spcPts val="0"/>
              </a:spcBef>
              <a:spcAft>
                <a:spcPts val="500"/>
              </a:spcAft>
              <a:buFont typeface="Arial" panose="020B0604020202020204" pitchFamily="34" charset="0"/>
              <a:buChar char="•"/>
              <a:defRPr/>
            </a:pPr>
            <a:endParaRPr lang="en-US" sz="800" u="sng" dirty="0">
              <a:solidFill>
                <a:sysClr val="windowText" lastClr="000000"/>
              </a:solidFill>
            </a:endParaRPr>
          </a:p>
          <a:p>
            <a:pPr marL="461963" lvl="1" indent="-460375">
              <a:spcBef>
                <a:spcPts val="0"/>
              </a:spcBef>
              <a:spcAft>
                <a:spcPts val="500"/>
              </a:spcAft>
              <a:buFont typeface="Arial" panose="020B0604020202020204" pitchFamily="34" charset="0"/>
              <a:buChar char="•"/>
              <a:defRPr/>
            </a:pPr>
            <a:r>
              <a:rPr lang="en-US" sz="2000" u="sng" dirty="0">
                <a:solidFill>
                  <a:sysClr val="windowText" lastClr="000000"/>
                </a:solidFill>
              </a:rPr>
              <a:t>President’s Budget</a:t>
            </a:r>
            <a:r>
              <a:rPr lang="en-US" sz="2000" dirty="0">
                <a:solidFill>
                  <a:sysClr val="windowText" lastClr="000000"/>
                </a:solidFill>
              </a:rPr>
              <a:t> (NP = $636M) up 3%</a:t>
            </a:r>
          </a:p>
          <a:p>
            <a:pPr marL="1035050" lvl="2" indent="-460375">
              <a:spcBef>
                <a:spcPts val="0"/>
              </a:spcBef>
              <a:spcAft>
                <a:spcPts val="500"/>
              </a:spcAft>
              <a:buFont typeface="Arial" panose="020B0604020202020204" pitchFamily="34" charset="0"/>
              <a:buChar char="̶"/>
              <a:defRPr/>
            </a:pPr>
            <a:r>
              <a:rPr lang="en-US" dirty="0">
                <a:solidFill>
                  <a:sysClr val="windowText" lastClr="000000"/>
                </a:solidFill>
              </a:rPr>
              <a:t>JLab Ops up $5.5M; but insufficient for full operation</a:t>
            </a:r>
          </a:p>
          <a:p>
            <a:pPr marL="1035050" lvl="2" indent="-460375">
              <a:spcBef>
                <a:spcPts val="0"/>
              </a:spcBef>
              <a:spcAft>
                <a:spcPts val="500"/>
              </a:spcAft>
              <a:buFont typeface="Arial" panose="020B0604020202020204" pitchFamily="34" charset="0"/>
              <a:buChar char="̶"/>
              <a:defRPr/>
            </a:pPr>
            <a:r>
              <a:rPr lang="en-US" dirty="0">
                <a:solidFill>
                  <a:sysClr val="windowText" lastClr="000000"/>
                </a:solidFill>
              </a:rPr>
              <a:t>Major increases in isotope program (+$8M) and RHIC (+$7.5M)</a:t>
            </a:r>
            <a:endParaRPr kumimoji="0" lang="en-US" b="0" i="0" u="none" strike="noStrike" kern="1200" cap="none" spc="0" normalizeH="0" baseline="0" noProof="0" dirty="0">
              <a:ln>
                <a:noFill/>
              </a:ln>
              <a:solidFill>
                <a:sysClr val="windowText" lastClr="000000"/>
              </a:solidFill>
              <a:effectLst/>
              <a:uLnTx/>
              <a:uFillTx/>
            </a:endParaRPr>
          </a:p>
          <a:p>
            <a:pPr marL="461963" marR="0" lvl="1" indent="-460375" algn="l" defTabSz="457200" rtl="0" eaLnBrk="1" fontAlgn="auto" latinLnBrk="0" hangingPunct="1">
              <a:lnSpc>
                <a:spcPct val="100000"/>
              </a:lnSpc>
              <a:spcBef>
                <a:spcPts val="0"/>
              </a:spcBef>
              <a:spcAft>
                <a:spcPts val="500"/>
              </a:spcAft>
              <a:buClrTx/>
              <a:buSzTx/>
              <a:buFont typeface="Arial"/>
              <a:buChar char="–"/>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1963" marR="0" lvl="1" indent="-460375" algn="l" defTabSz="457200" rtl="0" eaLnBrk="1" fontAlgn="auto" latinLnBrk="0" hangingPunct="1">
              <a:lnSpc>
                <a:spcPct val="100000"/>
              </a:lnSpc>
              <a:spcBef>
                <a:spcPts val="0"/>
              </a:spcBef>
              <a:buClrTx/>
              <a:buSzTx/>
              <a:buFont typeface="Arial" panose="020B0604020202020204" pitchFamily="34" charset="0"/>
              <a:buChar char="•"/>
              <a:tabLst/>
              <a:defRPr/>
            </a:pP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Senate Mark</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$636M</a:t>
            </a:r>
          </a:p>
          <a:p>
            <a:pPr marL="1035050" lvl="2" indent="-460375">
              <a:spcBef>
                <a:spcPts val="0"/>
              </a:spcBef>
              <a:spcAft>
                <a:spcPts val="500"/>
              </a:spcAft>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Language for FRIB construction and RHIC ops</a:t>
            </a:r>
          </a:p>
          <a:p>
            <a:pPr marL="862013" lvl="2" indent="-460375">
              <a:spcBef>
                <a:spcPts val="0"/>
              </a:spcBef>
              <a:spcAft>
                <a:spcPts val="500"/>
              </a:spcAft>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1963" marR="0" lvl="1" indent="-460375" algn="l" defTabSz="457200" rtl="0" eaLnBrk="1" fontAlgn="auto" latinLnBrk="0" hangingPunct="1">
              <a:lnSpc>
                <a:spcPct val="100000"/>
              </a:lnSpc>
              <a:spcBef>
                <a:spcPts val="0"/>
              </a:spcBef>
              <a:buClrTx/>
              <a:buSzTx/>
              <a:buFont typeface="Arial" panose="020B0604020202020204" pitchFamily="34" charset="0"/>
              <a:buChar char="•"/>
              <a:tabLst/>
              <a:defRPr/>
            </a:pP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House Mark</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$620M</a:t>
            </a:r>
          </a:p>
          <a:p>
            <a:pPr marL="1035050" lvl="2" indent="-460375">
              <a:spcBef>
                <a:spcPts val="0"/>
              </a:spcBef>
              <a:spcAft>
                <a:spcPts val="500"/>
              </a:spcAft>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Language for FRIB construction, RHIC ops, and CEBAF ops</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461963" marR="0" lvl="1" indent="-460375" algn="l" defTabSz="457200" rtl="0" eaLnBrk="1" fontAlgn="auto" latinLnBrk="0" hangingPunct="1">
              <a:lnSpc>
                <a:spcPct val="100000"/>
              </a:lnSpc>
              <a:spcBef>
                <a:spcPts val="0"/>
              </a:spcBef>
              <a:spcAft>
                <a:spcPts val="500"/>
              </a:spcAft>
              <a:buClrTx/>
              <a:buSzTx/>
              <a:buFont typeface="Arial"/>
              <a:buChar char="–"/>
              <a:tabLst/>
              <a:defRPr/>
            </a:pPr>
            <a:endParaRPr kumimoji="0" lang="en-US" sz="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61963" marR="0" lvl="1" indent="-460375"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No Federal Budget yet</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1035050" lvl="2" indent="-460375">
              <a:spcBef>
                <a:spcPts val="0"/>
              </a:spcBef>
              <a:spcAft>
                <a:spcPts val="500"/>
              </a:spcAft>
              <a:buFont typeface="Arial" panose="020B0604020202020204" pitchFamily="34" charset="0"/>
              <a:buChar char="̶"/>
              <a:defRPr/>
            </a:pPr>
            <a:r>
              <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Continuing Resolution (CR) until April 28.</a:t>
            </a:r>
          </a:p>
          <a:p>
            <a:pPr marL="1035050" lvl="2" indent="-460375">
              <a:spcBef>
                <a:spcPts val="0"/>
              </a:spcBef>
              <a:spcAft>
                <a:spcPts val="500"/>
              </a:spcAft>
              <a:buFont typeface="Arial" panose="020B0604020202020204" pitchFamily="34" charset="0"/>
              <a:buChar char="̶"/>
              <a:defRPr/>
            </a:pPr>
            <a:r>
              <a:rPr lang="en-US" dirty="0">
                <a:solidFill>
                  <a:sysClr val="windowText" lastClr="000000"/>
                </a:solidFill>
              </a:rPr>
              <a:t>Held to FY16 level -</a:t>
            </a:r>
          </a:p>
          <a:p>
            <a:pPr marL="1492250" lvl="3" indent="-460375">
              <a:spcBef>
                <a:spcPts val="0"/>
              </a:spcBef>
              <a:spcAft>
                <a:spcPts val="500"/>
              </a:spcAft>
              <a:buFont typeface="Arial" panose="020B0604020202020204" pitchFamily="34" charset="0"/>
              <a:buChar char="•"/>
              <a:defRPr/>
            </a:pPr>
            <a:r>
              <a:rPr lang="en-US" sz="1600" dirty="0">
                <a:solidFill>
                  <a:sysClr val="windowText" lastClr="000000"/>
                </a:solidFill>
              </a:rPr>
              <a:t>NP $15.4M below Pres. Budget</a:t>
            </a:r>
          </a:p>
          <a:p>
            <a:pPr marL="1492250" lvl="3" indent="-460375">
              <a:spcBef>
                <a:spcPts val="0"/>
              </a:spcBef>
              <a:spcAft>
                <a:spcPts val="500"/>
              </a:spcAft>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JLab $5.5M below Pres. Budget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p:txBody>
      </p:sp>
      <p:sp>
        <p:nvSpPr>
          <p:cNvPr id="3" name="TextBox 2"/>
          <p:cNvSpPr txBox="1"/>
          <p:nvPr/>
        </p:nvSpPr>
        <p:spPr>
          <a:xfrm>
            <a:off x="6888561" y="6151698"/>
            <a:ext cx="2177199"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NP=DOE Office of Nuclear Physics</a:t>
            </a:r>
          </a:p>
        </p:txBody>
      </p:sp>
    </p:spTree>
    <p:extLst>
      <p:ext uri="{BB962C8B-B14F-4D97-AF65-F5344CB8AC3E}">
        <p14:creationId xmlns:p14="http://schemas.microsoft.com/office/powerpoint/2010/main" val="123019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832"/>
            <a:ext cx="9144000" cy="592659"/>
          </a:xfrm>
        </p:spPr>
        <p:txBody>
          <a:bodyPr>
            <a:normAutofit/>
          </a:bodyPr>
          <a:lstStyle/>
          <a:p>
            <a:r>
              <a:rPr lang="en-US" sz="3200" dirty="0"/>
              <a:t>FY17 Planning</a:t>
            </a:r>
          </a:p>
        </p:txBody>
      </p:sp>
      <p:sp>
        <p:nvSpPr>
          <p:cNvPr id="3" name="Content Placeholder 2"/>
          <p:cNvSpPr>
            <a:spLocks noGrp="1"/>
          </p:cNvSpPr>
          <p:nvPr>
            <p:ph idx="1"/>
          </p:nvPr>
        </p:nvSpPr>
        <p:spPr>
          <a:xfrm>
            <a:off x="178236" y="876348"/>
            <a:ext cx="8834030" cy="5524451"/>
          </a:xfrm>
        </p:spPr>
        <p:txBody>
          <a:bodyPr>
            <a:noAutofit/>
          </a:bodyPr>
          <a:lstStyle/>
          <a:p>
            <a:pPr marL="457200" indent="-457200">
              <a:spcAft>
                <a:spcPts val="600"/>
              </a:spcAft>
            </a:pPr>
            <a:r>
              <a:rPr lang="en-US" sz="2000" dirty="0">
                <a:latin typeface="Arial"/>
              </a:rPr>
              <a:t>Anticipate considerable uncertainty in transition between Administrations</a:t>
            </a:r>
          </a:p>
          <a:p>
            <a:pPr marL="457200" indent="-457200"/>
            <a:r>
              <a:rPr lang="en-US" sz="2000" dirty="0">
                <a:latin typeface="Arial"/>
              </a:rPr>
              <a:t>NP additional Ops support?</a:t>
            </a:r>
          </a:p>
          <a:p>
            <a:pPr marL="1033463" lvl="1" indent="-401638">
              <a:spcAft>
                <a:spcPts val="600"/>
              </a:spcAft>
            </a:pPr>
            <a:r>
              <a:rPr lang="en-US" dirty="0">
                <a:latin typeface="Arial"/>
              </a:rPr>
              <a:t>If a full year CR, NP has substantial shortfall</a:t>
            </a:r>
          </a:p>
          <a:p>
            <a:pPr marL="457200" indent="-457200"/>
            <a:r>
              <a:rPr lang="en-US" sz="2000" dirty="0">
                <a:latin typeface="Arial"/>
              </a:rPr>
              <a:t>FY17 @ FY16 CR Budget level:</a:t>
            </a:r>
          </a:p>
          <a:p>
            <a:pPr marL="1033463" lvl="1" indent="-401638"/>
            <a:r>
              <a:rPr lang="en-US" dirty="0">
                <a:latin typeface="Arial"/>
              </a:rPr>
              <a:t>Major impact on non-labor spending (travel, hardware, contract labor, etc.)</a:t>
            </a:r>
          </a:p>
          <a:p>
            <a:pPr marL="1033463" lvl="1" indent="-401638"/>
            <a:r>
              <a:rPr lang="en-US" dirty="0">
                <a:latin typeface="Arial"/>
              </a:rPr>
              <a:t>Reduced Weeks of Accelerator Operation:</a:t>
            </a:r>
          </a:p>
          <a:p>
            <a:pPr marL="1371600" lvl="2" indent="-347663"/>
            <a:r>
              <a:rPr lang="en-US" sz="1600" dirty="0">
                <a:latin typeface="Arial"/>
              </a:rPr>
              <a:t>FY17 @ Pres Budget = 23 weeks </a:t>
            </a:r>
          </a:p>
          <a:p>
            <a:pPr marL="1371600" lvl="2" indent="-347663"/>
            <a:r>
              <a:rPr lang="en-US" sz="1600" dirty="0">
                <a:latin typeface="Arial"/>
              </a:rPr>
              <a:t>FY17 @ FY16 Level = 16 weeks</a:t>
            </a:r>
          </a:p>
          <a:p>
            <a:pPr marL="1033463" lvl="1" indent="-401638"/>
            <a:r>
              <a:rPr lang="en-US" dirty="0">
                <a:latin typeface="Arial"/>
              </a:rPr>
              <a:t>Workforce:</a:t>
            </a:r>
          </a:p>
          <a:p>
            <a:pPr marL="1371600" lvl="2" indent="-347663"/>
            <a:r>
              <a:rPr lang="en-US" sz="1600" dirty="0">
                <a:latin typeface="Arial"/>
              </a:rPr>
              <a:t>New/replacement hires limited to critical needs</a:t>
            </a:r>
          </a:p>
          <a:p>
            <a:pPr marL="1371600" lvl="2" indent="-347663"/>
            <a:r>
              <a:rPr lang="en-US" sz="1600" dirty="0">
                <a:latin typeface="Arial"/>
              </a:rPr>
              <a:t>In extremis, forced vacations and furloughs would be considered</a:t>
            </a:r>
          </a:p>
          <a:p>
            <a:pPr marL="1371600" lvl="2" indent="-347663"/>
            <a:r>
              <a:rPr lang="en-US" sz="1600" dirty="0">
                <a:latin typeface="Arial"/>
              </a:rPr>
              <a:t>Reduction in force not anticipated</a:t>
            </a:r>
          </a:p>
          <a:p>
            <a:pPr marL="914400" lvl="2" indent="0" algn="ctr">
              <a:buNone/>
            </a:pPr>
            <a:endParaRPr lang="en-US" sz="1600" dirty="0">
              <a:latin typeface="Arial"/>
            </a:endParaRPr>
          </a:p>
          <a:p>
            <a:pPr marL="114300" indent="0" algn="ctr">
              <a:buNone/>
            </a:pPr>
            <a:r>
              <a:rPr lang="en-US" b="1" dirty="0">
                <a:solidFill>
                  <a:schemeClr val="accent5">
                    <a:lumMod val="75000"/>
                  </a:schemeClr>
                </a:solidFill>
              </a:rPr>
              <a:t>U.S. has made a major investment in CEBAF.  Laboratory has a clear mission, nuclear physics and accelerator technology, which is supported by DOE.  We will work to mitigate negative effects of budget constraints on all aspects of the program, especially the workforce. </a:t>
            </a:r>
          </a:p>
          <a:p>
            <a:pPr lvl="2"/>
            <a:endParaRPr lang="en-US" sz="2000" dirty="0">
              <a:latin typeface="Arial"/>
            </a:endParaRPr>
          </a:p>
        </p:txBody>
      </p:sp>
    </p:spTree>
    <p:extLst>
      <p:ext uri="{BB962C8B-B14F-4D97-AF65-F5344CB8AC3E}">
        <p14:creationId xmlns:p14="http://schemas.microsoft.com/office/powerpoint/2010/main" val="895112732"/>
      </p:ext>
    </p:extLst>
  </p:cSld>
  <p:clrMapOvr>
    <a:masterClrMapping/>
  </p:clrMapOvr>
</p:sld>
</file>

<file path=ppt/theme/theme1.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1499</TotalTime>
  <Words>1999</Words>
  <Application>Microsoft Office PowerPoint</Application>
  <PresentationFormat>On-screen Show (4:3)</PresentationFormat>
  <Paragraphs>426</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1_JLabPowerpointMain</vt:lpstr>
      <vt:lpstr>PowerPoint Presentation</vt:lpstr>
      <vt:lpstr>ERR (Experiment Readiness Review) in a Nutshell</vt:lpstr>
      <vt:lpstr>PowerPoint Presentation</vt:lpstr>
      <vt:lpstr>PowerPoint Presentation</vt:lpstr>
      <vt:lpstr>Enhancements beyond 12-GeV Upgrade</vt:lpstr>
      <vt:lpstr>SBS Construction Nearing Completion</vt:lpstr>
      <vt:lpstr>Future Projects</vt:lpstr>
      <vt:lpstr>FY17 Budget</vt:lpstr>
      <vt:lpstr>FY17 Planning</vt:lpstr>
      <vt:lpstr>PowerPoint Presentation</vt:lpstr>
      <vt:lpstr>12 GeV Approved Experiments by PAC Days </vt:lpstr>
      <vt:lpstr>Priorities Folded into Scheduling</vt:lpstr>
      <vt:lpstr>Operations Constraints – some examples</vt:lpstr>
      <vt:lpstr>2015 NSAC Long Range Plan</vt:lpstr>
      <vt:lpstr>EIC Developments</vt:lpstr>
      <vt:lpstr>Integration IR: JLEIC total acceptance detector</vt:lpstr>
      <vt:lpstr>PowerPoint Presentation</vt:lpstr>
      <vt:lpstr>JLEIC energy reach and luminosity</vt:lpstr>
      <vt:lpstr> JLEIC possible timeline (eRHIC similar)</vt:lpstr>
      <vt:lpstr>Director’s Perspective</vt:lpstr>
      <vt:lpstr>Jefferson Lab 2025 Campus Plan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Rolf Ent</cp:lastModifiedBy>
  <cp:revision>132</cp:revision>
  <dcterms:created xsi:type="dcterms:W3CDTF">2013-08-22T19:51:08Z</dcterms:created>
  <dcterms:modified xsi:type="dcterms:W3CDTF">2017-01-18T13:45:29Z</dcterms:modified>
</cp:coreProperties>
</file>